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8" r:id="rId1"/>
  </p:sldMasterIdLst>
  <p:sldIdLst>
    <p:sldId id="256" r:id="rId2"/>
    <p:sldId id="258" r:id="rId3"/>
    <p:sldId id="259" r:id="rId4"/>
    <p:sldId id="260" r:id="rId5"/>
    <p:sldId id="285" r:id="rId6"/>
    <p:sldId id="261" r:id="rId7"/>
    <p:sldId id="262" r:id="rId8"/>
    <p:sldId id="263" r:id="rId9"/>
    <p:sldId id="264" r:id="rId10"/>
    <p:sldId id="283" r:id="rId11"/>
    <p:sldId id="268" r:id="rId12"/>
    <p:sldId id="270" r:id="rId13"/>
    <p:sldId id="271" r:id="rId14"/>
    <p:sldId id="272" r:id="rId15"/>
    <p:sldId id="274" r:id="rId16"/>
    <p:sldId id="275" r:id="rId17"/>
    <p:sldId id="276" r:id="rId18"/>
    <p:sldId id="277" r:id="rId19"/>
    <p:sldId id="278" r:id="rId20"/>
    <p:sldId id="284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66" d="100"/>
          <a:sy n="66" d="100"/>
        </p:scale>
        <p:origin x="-1276" y="-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246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FF9DB1-45BA-416E-9D22-AD63492B5076}" type="datetimeFigureOut">
              <a:rPr lang="en-US"/>
              <a:pPr>
                <a:defRPr/>
              </a:pPr>
              <a:t>11/4/2012</a:t>
            </a:fld>
            <a:endParaRPr lang="en-US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39828287-5486-437E-BD42-964177E675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C109C-6633-401A-8981-E5272D3625A3}" type="datetimeFigureOut">
              <a:rPr lang="en-US"/>
              <a:pPr>
                <a:defRPr/>
              </a:pPr>
              <a:t>11/4/2012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CD81D-8A66-4BE4-AC94-5C7043780C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057F02-8902-48FF-A8A7-85EA3A0894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C431E-3541-4745-AA1C-18949FE5072C}" type="datetimeFigureOut">
              <a:rPr lang="en-US"/>
              <a:pPr>
                <a:defRPr/>
              </a:pPr>
              <a:t>11/4/2012</a:t>
            </a:fld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2DDED-0341-4D08-89A0-3CFE5E5033C5}" type="datetimeFigureOut">
              <a:rPr lang="en-US"/>
              <a:pPr>
                <a:defRPr/>
              </a:pPr>
              <a:t>11/4/2012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C80009-686B-4944-BEFC-7546ED65AB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D7D520-25DA-4743-B85E-289566F3E051}" type="datetimeFigureOut">
              <a:rPr lang="en-US"/>
              <a:pPr>
                <a:defRPr/>
              </a:pPr>
              <a:t>11/4/2012</a:t>
            </a:fld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BA6DAC2F-D2ED-47EE-83F8-7A85DCA13A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CF53B1-6186-48AB-8631-39E42C8C5C48}" type="datetimeFigureOut">
              <a:rPr lang="en-US"/>
              <a:pPr>
                <a:defRPr/>
              </a:pPr>
              <a:t>11/4/2012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E3789-3E17-4B17-9749-9A98504388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1C4F2-E01F-4EC9-B737-37FACB7F3794}" type="datetimeFigureOut">
              <a:rPr lang="en-US"/>
              <a:pPr>
                <a:defRPr/>
              </a:pPr>
              <a:t>11/4/2012</a:t>
            </a:fld>
            <a:endParaRPr lang="en-US"/>
          </a:p>
        </p:txBody>
      </p:sp>
      <p:sp>
        <p:nvSpPr>
          <p:cNvPr id="19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E1B44672-3CAD-4145-9BA6-B28716952E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0E887-D0FA-40AA-90EC-BE0F9F4869CA}" type="datetimeFigureOut">
              <a:rPr lang="en-US"/>
              <a:pPr>
                <a:defRPr/>
              </a:pPr>
              <a:t>11/4/2012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1F0E8-F9EF-4D30-B783-7F0E8F4FD7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DE2AC1-EB64-48E8-989E-EF2588EEB733}" type="datetimeFigureOut">
              <a:rPr lang="en-US"/>
              <a:pPr>
                <a:defRPr/>
              </a:pPr>
              <a:t>11/4/2012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6607ED7-2176-4838-8D4D-A8E685DEE1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8A818EAB-73D0-4D02-98EC-43B11FB1F7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9CDF6-0947-4797-8498-929E36973599}" type="datetimeFigureOut">
              <a:rPr lang="en-US"/>
              <a:pPr>
                <a:defRPr/>
              </a:pPr>
              <a:t>11/4/2012</a:t>
            </a:fld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7F7B2-A8B6-4FC9-82C5-243823FBEB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F575A7-3EEE-405D-B3D1-282DCB0509E9}" type="datetimeFigureOut">
              <a:rPr lang="en-US"/>
              <a:pPr>
                <a:defRPr/>
              </a:pPr>
              <a:t>11/4/2012</a:t>
            </a:fld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D9028CA-E862-4CA6-BAA0-4BDF69AED66E}" type="datetimeFigureOut">
              <a:rPr lang="en-US"/>
              <a:pPr>
                <a:defRPr/>
              </a:pPr>
              <a:t>11/4/2012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FBEED05E-A91F-45AA-812B-DF26C3BCD6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8" name="Title Placeholder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8FB08C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rxgupta@rwu.ed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609600" y="3429000"/>
            <a:ext cx="8077200" cy="24384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800" i="1" dirty="0" smtClean="0"/>
              <a:t>Rupayan Gupta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1900" i="1" dirty="0" smtClean="0"/>
              <a:t>Roger Williams university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1900" i="1" cap="none" dirty="0" smtClean="0"/>
              <a:t>Email: </a:t>
            </a:r>
            <a:r>
              <a:rPr lang="en-US" sz="1900" i="1" cap="none" dirty="0" smtClean="0">
                <a:hlinkClick r:id="rId2"/>
              </a:rPr>
              <a:t>rxgupta@rwu.edu</a:t>
            </a:r>
            <a:endParaRPr lang="en-US" sz="1900" i="1" cap="none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1900" i="1" cap="none" dirty="0" smtClean="0"/>
              <a:t>November</a:t>
            </a:r>
            <a:r>
              <a:rPr lang="en-US" sz="1900" i="1" cap="none" dirty="0" smtClean="0"/>
              <a:t> 8, 2012</a:t>
            </a:r>
            <a:endParaRPr lang="en-US" sz="1900" i="1" cap="none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1900" i="1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1900" i="1" dirty="0" smtClean="0"/>
              <a:t> </a:t>
            </a:r>
            <a:endParaRPr lang="en-US" sz="1900" dirty="0" smtClean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28600"/>
            <a:ext cx="8077200" cy="2667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Designing Institutions for Global Security</a:t>
            </a:r>
            <a:r>
              <a:rPr lang="en-US" dirty="0">
                <a:solidFill>
                  <a:schemeClr val="accent1">
                    <a:satMod val="150000"/>
                  </a:schemeClr>
                </a:solidFill>
              </a:rPr>
              <a:t/>
            </a:r>
            <a:br>
              <a:rPr lang="en-US" dirty="0">
                <a:solidFill>
                  <a:schemeClr val="accent1">
                    <a:satMod val="150000"/>
                  </a:schemeClr>
                </a:solidFill>
              </a:rPr>
            </a:b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The Rogue State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8229600" cy="4953000"/>
          </a:xfrm>
        </p:spPr>
        <p:txBody>
          <a:bodyPr/>
          <a:lstStyle/>
          <a:p>
            <a:pPr eaLnBrk="1" hangingPunct="1"/>
            <a:r>
              <a:rPr lang="en-US" smtClean="0"/>
              <a:t>Utility of the rogue state: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U</a:t>
            </a:r>
            <a:r>
              <a:rPr lang="en-US" baseline="30000" smtClean="0"/>
              <a:t>l</a:t>
            </a:r>
            <a:r>
              <a:rPr lang="en-US" smtClean="0"/>
              <a:t>(.) </a:t>
            </a:r>
            <a:r>
              <a:rPr lang="en-US" i="1" smtClean="0"/>
              <a:t>= m</a:t>
            </a:r>
            <a:r>
              <a:rPr lang="en-US" i="1" baseline="30000" smtClean="0"/>
              <a:t>l</a:t>
            </a:r>
            <a:r>
              <a:rPr lang="en-US" i="1" smtClean="0"/>
              <a:t> + α</a:t>
            </a:r>
            <a:r>
              <a:rPr lang="en-US" i="1" baseline="30000" smtClean="0"/>
              <a:t>l</a:t>
            </a:r>
            <a:r>
              <a:rPr lang="en-US" i="1" smtClean="0"/>
              <a:t>(e)t  – t </a:t>
            </a:r>
            <a:r>
              <a:rPr lang="en-US" i="1" baseline="30000" smtClean="0"/>
              <a:t>2</a:t>
            </a:r>
            <a:r>
              <a:rPr lang="en-US" i="1" smtClean="0"/>
              <a:t>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Where, </a:t>
            </a:r>
          </a:p>
          <a:p>
            <a:pPr eaLnBrk="1" hangingPunct="1"/>
            <a:r>
              <a:rPr lang="en-US" i="1" smtClean="0"/>
              <a:t>m</a:t>
            </a:r>
            <a:r>
              <a:rPr lang="en-US" i="1" baseline="30000" smtClean="0"/>
              <a:t>l</a:t>
            </a:r>
            <a:r>
              <a:rPr lang="en-US" smtClean="0"/>
              <a:t>: Private good (money)</a:t>
            </a:r>
          </a:p>
          <a:p>
            <a:pPr eaLnBrk="1" hangingPunct="1"/>
            <a:r>
              <a:rPr lang="en-US" i="1" smtClean="0"/>
              <a:t>α</a:t>
            </a:r>
            <a:r>
              <a:rPr lang="en-US" i="1" baseline="30000" smtClean="0"/>
              <a:t>l</a:t>
            </a:r>
            <a:r>
              <a:rPr lang="en-US" smtClean="0"/>
              <a:t>(.) : A preference index of the rogue nation</a:t>
            </a:r>
          </a:p>
          <a:p>
            <a:pPr eaLnBrk="1" hangingPunct="1"/>
            <a:r>
              <a:rPr lang="en-US" smtClean="0"/>
              <a:t>t: The threat effort</a:t>
            </a:r>
            <a:r>
              <a:rPr lang="en-US" i="1" smtClean="0"/>
              <a:t> </a:t>
            </a:r>
          </a:p>
          <a:p>
            <a:pPr eaLnBrk="1" hangingPunct="1"/>
            <a:r>
              <a:rPr lang="en-US" i="1" smtClean="0"/>
              <a:t>α</a:t>
            </a:r>
            <a:r>
              <a:rPr lang="en-US" i="1" baseline="30000" smtClean="0"/>
              <a:t>'</a:t>
            </a:r>
            <a:r>
              <a:rPr lang="en-US" smtClean="0"/>
              <a:t>(e) &lt;0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i="1" smtClean="0"/>
              <a:t>The rogue nation</a:t>
            </a:r>
            <a:r>
              <a:rPr lang="en-US" smtClean="0"/>
              <a:t>’s budget constraint: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i="1" smtClean="0"/>
              <a:t>m</a:t>
            </a:r>
            <a:r>
              <a:rPr lang="en-US" i="1" baseline="30000" smtClean="0"/>
              <a:t>l</a:t>
            </a:r>
            <a:r>
              <a:rPr lang="en-US" i="1" smtClean="0"/>
              <a:t> + vt ≤ M</a:t>
            </a:r>
            <a:r>
              <a:rPr lang="en-US" i="1" baseline="30000" smtClean="0"/>
              <a:t>l</a:t>
            </a:r>
            <a:endParaRPr lang="en-US" i="1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0"/>
            <a:ext cx="8534400" cy="9874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i="1" dirty="0" smtClean="0">
                <a:solidFill>
                  <a:schemeClr val="accent1">
                    <a:satMod val="150000"/>
                  </a:schemeClr>
                </a:solidFill>
              </a:rPr>
              <a:t/>
            </a:r>
            <a:br>
              <a:rPr lang="en-US" sz="3600" i="1" dirty="0" smtClean="0">
                <a:solidFill>
                  <a:schemeClr val="accent1">
                    <a:satMod val="150000"/>
                  </a:schemeClr>
                </a:solidFill>
              </a:rPr>
            </a:br>
            <a:r>
              <a:rPr lang="en-US" sz="3600" i="1" dirty="0" smtClean="0">
                <a:solidFill>
                  <a:schemeClr val="accent1">
                    <a:satMod val="150000"/>
                  </a:schemeClr>
                </a:solidFill>
              </a:rPr>
              <a:t> </a:t>
            </a:r>
            <a:r>
              <a:rPr lang="en-US" sz="2800" i="1" dirty="0" smtClean="0">
                <a:solidFill>
                  <a:schemeClr val="accent1">
                    <a:satMod val="150000"/>
                  </a:schemeClr>
                </a:solidFill>
              </a:rPr>
              <a:t>Nash equilibrium</a:t>
            </a:r>
            <a:r>
              <a:rPr lang="en-US" sz="2800" dirty="0" smtClean="0">
                <a:solidFill>
                  <a:schemeClr val="accent1">
                    <a:satMod val="150000"/>
                  </a:schemeClr>
                </a:solidFill>
              </a:rPr>
              <a:t> of the non-cooperative simultaneous effort choice game</a:t>
            </a:r>
            <a:endParaRPr lang="en-US" sz="28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229600" cy="5334000"/>
          </a:xfrm>
        </p:spPr>
        <p:txBody>
          <a:bodyPr rtlCol="0">
            <a:normAutofit fontScale="85000" lnSpcReduction="20000"/>
          </a:bodyPr>
          <a:lstStyle/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i="1" smtClean="0"/>
              <a:t>In </a:t>
            </a:r>
            <a:r>
              <a:rPr lang="en-US" i="1" dirty="0" smtClean="0"/>
              <a:t>equilibrium, country I with </a:t>
            </a:r>
            <a:r>
              <a:rPr lang="en-US" i="1" dirty="0" err="1" smtClean="0"/>
              <a:t>λ</a:t>
            </a:r>
            <a:r>
              <a:rPr lang="en-US" i="1" baseline="30000" dirty="0" err="1" smtClean="0"/>
              <a:t>I</a:t>
            </a:r>
            <a:r>
              <a:rPr lang="en-US" i="1" dirty="0" smtClean="0"/>
              <a:t>&gt;</a:t>
            </a:r>
            <a:r>
              <a:rPr lang="en-US" i="1" dirty="0" err="1" smtClean="0"/>
              <a:t>λ</a:t>
            </a:r>
            <a:r>
              <a:rPr lang="en-US" i="1" baseline="30000" dirty="0" err="1" smtClean="0"/>
              <a:t>i</a:t>
            </a:r>
            <a:r>
              <a:rPr lang="en-US" i="1" dirty="0" smtClean="0"/>
              <a:t>, for </a:t>
            </a:r>
            <a:r>
              <a:rPr lang="en-US" i="1" dirty="0" err="1" smtClean="0"/>
              <a:t>i</a:t>
            </a:r>
            <a:r>
              <a:rPr lang="en-US" i="1" dirty="0" smtClean="0"/>
              <a:t> ≠ I, makes all of the joint effort against a level of threat, while all other countries in the bloc make no effort. This equilibrium is unique.</a:t>
            </a:r>
            <a:endParaRPr lang="en-US" dirty="0" smtClean="0"/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dirty="0" smtClean="0"/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The Nash outcome is given by the alliance’s effort profile:</a:t>
            </a: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i="1" dirty="0" smtClean="0"/>
              <a:t>(e</a:t>
            </a:r>
            <a:r>
              <a:rPr lang="en-US" i="1" baseline="30000" dirty="0" smtClean="0"/>
              <a:t>1</a:t>
            </a:r>
            <a:r>
              <a:rPr lang="en-US" i="1" dirty="0" smtClean="0"/>
              <a:t>, e</a:t>
            </a:r>
            <a:r>
              <a:rPr lang="en-US" i="1" baseline="30000" dirty="0" smtClean="0"/>
              <a:t>2</a:t>
            </a:r>
            <a:r>
              <a:rPr lang="en-US" i="1" dirty="0" smtClean="0"/>
              <a:t> ,….., e</a:t>
            </a:r>
            <a:r>
              <a:rPr lang="en-US" i="1" baseline="30000" dirty="0" smtClean="0"/>
              <a:t>I-1</a:t>
            </a:r>
            <a:r>
              <a:rPr lang="en-US" i="1" dirty="0" smtClean="0"/>
              <a:t> , </a:t>
            </a:r>
            <a:r>
              <a:rPr lang="en-US" i="1" dirty="0" err="1" smtClean="0"/>
              <a:t>e</a:t>
            </a:r>
            <a:r>
              <a:rPr lang="en-US" i="1" baseline="30000" dirty="0" err="1" smtClean="0"/>
              <a:t>I</a:t>
            </a:r>
            <a:r>
              <a:rPr lang="en-US" i="1" dirty="0" smtClean="0"/>
              <a:t> ) = (0, 0,….., ½[</a:t>
            </a:r>
            <a:r>
              <a:rPr lang="en-US" i="1" dirty="0" err="1" smtClean="0"/>
              <a:t>λ</a:t>
            </a:r>
            <a:r>
              <a:rPr lang="en-US" i="1" baseline="30000" dirty="0" err="1" smtClean="0"/>
              <a:t>I</a:t>
            </a:r>
            <a:r>
              <a:rPr lang="en-US" i="1" dirty="0" smtClean="0"/>
              <a:t>(</a:t>
            </a:r>
            <a:r>
              <a:rPr lang="en-US" i="1" dirty="0" err="1" smtClean="0"/>
              <a:t>t</a:t>
            </a:r>
            <a:r>
              <a:rPr lang="en-US" i="1" baseline="30000" dirty="0" err="1" smtClean="0"/>
              <a:t>N</a:t>
            </a:r>
            <a:r>
              <a:rPr lang="en-US" i="1" dirty="0" smtClean="0"/>
              <a:t>) - c])</a:t>
            </a: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i="1" dirty="0" smtClean="0"/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i="1" dirty="0" smtClean="0"/>
              <a:t>The rogue nation makes threat effort:</a:t>
            </a: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i="1" dirty="0" smtClean="0"/>
              <a:t> </a:t>
            </a:r>
            <a:r>
              <a:rPr lang="en-US" i="1" dirty="0" err="1" smtClean="0"/>
              <a:t>t</a:t>
            </a:r>
            <a:r>
              <a:rPr lang="en-US" i="1" baseline="30000" dirty="0" err="1" smtClean="0"/>
              <a:t>N</a:t>
            </a:r>
            <a:r>
              <a:rPr lang="en-US" i="1" baseline="30000" dirty="0" smtClean="0"/>
              <a:t> </a:t>
            </a:r>
            <a:r>
              <a:rPr lang="en-US" i="1" dirty="0" smtClean="0"/>
              <a:t>=½[</a:t>
            </a:r>
            <a:r>
              <a:rPr lang="en-US" i="1" dirty="0" err="1" smtClean="0"/>
              <a:t>λ</a:t>
            </a:r>
            <a:r>
              <a:rPr lang="en-US" i="1" baseline="30000" dirty="0" err="1" smtClean="0"/>
              <a:t>I</a:t>
            </a:r>
            <a:r>
              <a:rPr lang="en-US" i="1" dirty="0" smtClean="0"/>
              <a:t>(</a:t>
            </a:r>
            <a:r>
              <a:rPr lang="en-US" i="1" dirty="0" err="1" smtClean="0"/>
              <a:t>e</a:t>
            </a:r>
            <a:r>
              <a:rPr lang="en-US" i="1" baseline="30000" dirty="0" err="1" smtClean="0"/>
              <a:t>N</a:t>
            </a:r>
            <a:r>
              <a:rPr lang="en-US" i="1" dirty="0" smtClean="0"/>
              <a:t>) - v])</a:t>
            </a:r>
            <a:endParaRPr lang="en-US" dirty="0" smtClean="0"/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The effort level for the alliance in equilibrium is:</a:t>
            </a: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i="1" dirty="0" err="1" smtClean="0"/>
              <a:t>e</a:t>
            </a:r>
            <a:r>
              <a:rPr lang="en-US" i="1" baseline="30000" dirty="0" err="1" smtClean="0"/>
              <a:t>N</a:t>
            </a:r>
            <a:r>
              <a:rPr lang="en-US" i="1" baseline="30000" dirty="0" smtClean="0"/>
              <a:t> </a:t>
            </a:r>
            <a:r>
              <a:rPr lang="en-US" i="1" dirty="0" smtClean="0"/>
              <a:t>=  </a:t>
            </a:r>
            <a:r>
              <a:rPr lang="en-US" i="1" dirty="0" err="1" smtClean="0"/>
              <a:t>e</a:t>
            </a:r>
            <a:r>
              <a:rPr lang="en-US" i="1" baseline="30000" dirty="0" err="1" smtClean="0"/>
              <a:t>I</a:t>
            </a:r>
            <a:r>
              <a:rPr lang="en-US" i="1" dirty="0" smtClean="0"/>
              <a:t> = ½[</a:t>
            </a:r>
            <a:r>
              <a:rPr lang="en-US" i="1" dirty="0" err="1" smtClean="0"/>
              <a:t>λ</a:t>
            </a:r>
            <a:r>
              <a:rPr lang="en-US" i="1" baseline="30000" dirty="0" err="1" smtClean="0"/>
              <a:t>I</a:t>
            </a:r>
            <a:r>
              <a:rPr lang="en-US" i="1" dirty="0" smtClean="0"/>
              <a:t>(</a:t>
            </a:r>
            <a:r>
              <a:rPr lang="en-US" i="1" dirty="0" err="1" smtClean="0"/>
              <a:t>t</a:t>
            </a:r>
            <a:r>
              <a:rPr lang="en-US" i="1" baseline="30000" dirty="0" err="1" smtClean="0"/>
              <a:t>N</a:t>
            </a:r>
            <a:r>
              <a:rPr lang="en-US" i="1" dirty="0" smtClean="0"/>
              <a:t>) – c]</a:t>
            </a:r>
            <a:endParaRPr lang="en-US" dirty="0" smtClean="0"/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i="1" dirty="0" smtClean="0"/>
          </a:p>
          <a:p>
            <a:pPr marL="438912" indent="-320040" algn="ctr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b="1" i="1" dirty="0" smtClean="0"/>
              <a:t>We have a Unilateral outcome. Some alliance members might benefit if the unilateral effort level was reduced</a:t>
            </a: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575"/>
            <a:ext cx="8229600" cy="11398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900" dirty="0" smtClean="0">
                <a:solidFill>
                  <a:schemeClr val="accent1">
                    <a:satMod val="150000"/>
                  </a:schemeClr>
                </a:solidFill>
              </a:rPr>
              <a:t>Efficiency</a:t>
            </a: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</a:b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8229600" cy="5410200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dirty="0" smtClean="0"/>
              <a:t>Maximizing the </a:t>
            </a:r>
            <a:r>
              <a:rPr lang="en-US" dirty="0" err="1" smtClean="0"/>
              <a:t>Benthamite</a:t>
            </a:r>
            <a:r>
              <a:rPr lang="en-US" dirty="0" smtClean="0"/>
              <a:t> SWF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Max</a:t>
            </a:r>
            <a:r>
              <a:rPr lang="en-US" baseline="-25000" dirty="0" smtClean="0"/>
              <a:t>{e}</a:t>
            </a:r>
            <a:r>
              <a:rPr lang="en-US" dirty="0" smtClean="0"/>
              <a:t> ∑</a:t>
            </a:r>
            <a:r>
              <a:rPr lang="en-US" baseline="-25000" dirty="0" err="1" smtClean="0"/>
              <a:t>i</a:t>
            </a:r>
            <a:r>
              <a:rPr lang="en-US" baseline="-25000" dirty="0" smtClean="0"/>
              <a:t>=1</a:t>
            </a:r>
            <a:r>
              <a:rPr lang="en-US" baseline="30000" dirty="0" smtClean="0"/>
              <a:t>I </a:t>
            </a:r>
            <a:r>
              <a:rPr lang="en-US" dirty="0" smtClean="0"/>
              <a:t>V</a:t>
            </a:r>
            <a:r>
              <a:rPr lang="en-US" baseline="30000" dirty="0" smtClean="0"/>
              <a:t>i</a:t>
            </a:r>
            <a:r>
              <a:rPr lang="en-US" dirty="0" smtClean="0"/>
              <a:t> = ∑</a:t>
            </a:r>
            <a:r>
              <a:rPr lang="en-US" baseline="-25000" dirty="0" err="1" smtClean="0"/>
              <a:t>i</a:t>
            </a:r>
            <a:r>
              <a:rPr lang="en-US" baseline="-25000" dirty="0" smtClean="0"/>
              <a:t>=1</a:t>
            </a:r>
            <a:r>
              <a:rPr lang="en-US" baseline="30000" dirty="0" smtClean="0"/>
              <a:t>I </a:t>
            </a:r>
            <a:r>
              <a:rPr lang="en-US" dirty="0" smtClean="0"/>
              <a:t>M</a:t>
            </a:r>
            <a:r>
              <a:rPr lang="en-US" baseline="30000" dirty="0" smtClean="0"/>
              <a:t>i</a:t>
            </a:r>
            <a:r>
              <a:rPr lang="en-US" dirty="0" smtClean="0"/>
              <a:t> + e</a:t>
            </a:r>
            <a:r>
              <a:rPr lang="en-US" baseline="30000" dirty="0" smtClean="0"/>
              <a:t> </a:t>
            </a:r>
            <a:r>
              <a:rPr lang="en-US" dirty="0" smtClean="0"/>
              <a:t>∑</a:t>
            </a:r>
            <a:r>
              <a:rPr lang="en-US" baseline="-25000" dirty="0" err="1" smtClean="0"/>
              <a:t>i</a:t>
            </a:r>
            <a:r>
              <a:rPr lang="en-US" baseline="-25000" dirty="0" smtClean="0"/>
              <a:t>=1</a:t>
            </a:r>
            <a:r>
              <a:rPr lang="en-US" baseline="30000" dirty="0" smtClean="0"/>
              <a:t>I </a:t>
            </a:r>
            <a:r>
              <a:rPr lang="en-US" dirty="0" err="1" smtClean="0"/>
              <a:t>λ</a:t>
            </a:r>
            <a:r>
              <a:rPr lang="en-US" baseline="30000" dirty="0" err="1" smtClean="0"/>
              <a:t>i</a:t>
            </a:r>
            <a:r>
              <a:rPr lang="en-US" dirty="0" smtClean="0"/>
              <a:t> (t) – </a:t>
            </a:r>
            <a:r>
              <a:rPr lang="en-US" dirty="0" err="1" smtClean="0"/>
              <a:t>Ie</a:t>
            </a:r>
            <a:r>
              <a:rPr lang="en-US" dirty="0" smtClean="0"/>
              <a:t> – </a:t>
            </a:r>
            <a:r>
              <a:rPr lang="en-US" dirty="0" err="1" smtClean="0"/>
              <a:t>ce</a:t>
            </a: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The efficient solution: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b="1" dirty="0" err="1" smtClean="0"/>
              <a:t>e</a:t>
            </a:r>
            <a:r>
              <a:rPr lang="en-US" b="1" baseline="30000" dirty="0" err="1" smtClean="0"/>
              <a:t>E</a:t>
            </a:r>
            <a:r>
              <a:rPr lang="en-US" dirty="0" smtClean="0"/>
              <a:t> = ½I[∑</a:t>
            </a:r>
            <a:r>
              <a:rPr lang="en-US" baseline="-25000" dirty="0" err="1" smtClean="0"/>
              <a:t>i</a:t>
            </a:r>
            <a:r>
              <a:rPr lang="en-US" baseline="-25000" dirty="0" smtClean="0"/>
              <a:t>=1</a:t>
            </a:r>
            <a:r>
              <a:rPr lang="en-US" baseline="30000" dirty="0" smtClean="0"/>
              <a:t>I </a:t>
            </a:r>
            <a:r>
              <a:rPr lang="en-US" dirty="0" err="1" smtClean="0"/>
              <a:t>λ</a:t>
            </a:r>
            <a:r>
              <a:rPr lang="en-US" baseline="30000" dirty="0" err="1" smtClean="0"/>
              <a:t>i</a:t>
            </a:r>
            <a:r>
              <a:rPr lang="en-US" dirty="0" smtClean="0"/>
              <a:t> (</a:t>
            </a:r>
            <a:r>
              <a:rPr lang="en-US" b="1" dirty="0" err="1" smtClean="0"/>
              <a:t>t</a:t>
            </a:r>
            <a:r>
              <a:rPr lang="en-US" b="1" baseline="30000" dirty="0" err="1" smtClean="0"/>
              <a:t>E</a:t>
            </a:r>
            <a:r>
              <a:rPr lang="en-US" dirty="0" smtClean="0"/>
              <a:t> )</a:t>
            </a:r>
            <a:r>
              <a:rPr lang="en-US" i="1" dirty="0" smtClean="0"/>
              <a:t> </a:t>
            </a:r>
            <a:r>
              <a:rPr lang="en-US" dirty="0" smtClean="0"/>
              <a:t>– c]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The efficient level of joint effort may not be same as the unilateral level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Notice that the public support index has changed, as the threat level would change in response to a changing effort level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700" dirty="0" smtClean="0">
                <a:solidFill>
                  <a:schemeClr val="accent1">
                    <a:satMod val="150000"/>
                  </a:schemeClr>
                </a:solidFill>
              </a:rPr>
              <a:t>Comparison of the efficient and unilateral outcomes</a:t>
            </a:r>
            <a:endParaRPr lang="en-US" sz="27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048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229600" cy="5334000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Lemma: </a:t>
            </a:r>
            <a:r>
              <a:rPr lang="en-US" i="1" dirty="0" smtClean="0"/>
              <a:t>The efficient level of joint effort is lesser (greater) than the unilateral outcome if the </a:t>
            </a:r>
            <a:r>
              <a:rPr lang="en-US" i="1" dirty="0" smtClean="0">
                <a:solidFill>
                  <a:srgbClr val="C00000"/>
                </a:solidFill>
              </a:rPr>
              <a:t>ex ante</a:t>
            </a:r>
            <a:r>
              <a:rPr lang="en-US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i="1" dirty="0" err="1" smtClean="0"/>
              <a:t>λ</a:t>
            </a:r>
            <a:r>
              <a:rPr lang="en-US" i="1" baseline="30000" dirty="0" err="1" smtClean="0"/>
              <a:t>I</a:t>
            </a:r>
            <a:r>
              <a:rPr lang="en-US" i="1" dirty="0" smtClean="0"/>
              <a:t> is ‘sufficiently’ higher (not higher) than the average value of  </a:t>
            </a:r>
            <a:r>
              <a:rPr lang="en-US" i="1" dirty="0" smtClean="0">
                <a:solidFill>
                  <a:srgbClr val="C00000"/>
                </a:solidFill>
              </a:rPr>
              <a:t>ex post </a:t>
            </a:r>
            <a:r>
              <a:rPr lang="en-US" i="1" dirty="0" err="1" smtClean="0"/>
              <a:t>λ</a:t>
            </a:r>
            <a:r>
              <a:rPr lang="en-US" i="1" baseline="30000" dirty="0" err="1" smtClean="0"/>
              <a:t>i</a:t>
            </a:r>
            <a:r>
              <a:rPr lang="en-US" i="1" dirty="0" smtClean="0"/>
              <a:t> for all countries (i.e. ∑</a:t>
            </a:r>
            <a:r>
              <a:rPr lang="en-US" i="1" baseline="-25000" dirty="0" err="1" smtClean="0"/>
              <a:t>i</a:t>
            </a:r>
            <a:r>
              <a:rPr lang="en-US" i="1" baseline="-25000" dirty="0" smtClean="0"/>
              <a:t>=1</a:t>
            </a:r>
            <a:r>
              <a:rPr lang="en-US" i="1" baseline="30000" dirty="0" smtClean="0"/>
              <a:t>I </a:t>
            </a:r>
            <a:r>
              <a:rPr lang="en-US" i="1" dirty="0" err="1" smtClean="0"/>
              <a:t>λ</a:t>
            </a:r>
            <a:r>
              <a:rPr lang="en-US" i="1" baseline="30000" dirty="0" err="1" smtClean="0"/>
              <a:t>i</a:t>
            </a:r>
            <a:r>
              <a:rPr lang="en-US" i="1" dirty="0" smtClean="0"/>
              <a:t> /I)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n-US" i="1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i="1" dirty="0" smtClean="0"/>
              <a:t>If the security effort at the unilateral outcome is greater (lesser) than at the efficient outcome, then the threat level is lesser (greater) at those respective outcomes, and vice versa.</a:t>
            </a: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i="1" dirty="0" smtClean="0"/>
              <a:t> </a:t>
            </a: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Assumption: Ex post nation </a:t>
            </a:r>
            <a:r>
              <a:rPr lang="en-US" i="1" dirty="0" smtClean="0"/>
              <a:t>I</a:t>
            </a:r>
            <a:r>
              <a:rPr lang="en-US" dirty="0" smtClean="0"/>
              <a:t> still has highest </a:t>
            </a:r>
            <a:r>
              <a:rPr lang="el-GR" dirty="0" smtClean="0"/>
              <a:t>λ</a:t>
            </a: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accent1">
                    <a:satMod val="150000"/>
                  </a:schemeClr>
                </a:solidFill>
              </a:rPr>
              <a:t>Institution Design</a:t>
            </a:r>
            <a:endParaRPr lang="en-US" sz="44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7651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8229600" cy="54102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mtClean="0"/>
              <a:t>Can an institutional structure for the alliance help to reach the efficiency point, for e</a:t>
            </a:r>
            <a:r>
              <a:rPr lang="en-US" baseline="30000" smtClean="0"/>
              <a:t>E</a:t>
            </a:r>
            <a:r>
              <a:rPr lang="en-US" smtClean="0"/>
              <a:t> &lt; e</a:t>
            </a:r>
            <a:r>
              <a:rPr lang="en-US" baseline="30000" smtClean="0"/>
              <a:t>N</a:t>
            </a:r>
            <a:r>
              <a:rPr lang="en-US" smtClean="0"/>
              <a:t>?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 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Consider the following game: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(Called the ‘</a:t>
            </a:r>
            <a:r>
              <a:rPr lang="en-US" i="1" smtClean="0"/>
              <a:t>Institutional game</a:t>
            </a:r>
            <a:r>
              <a:rPr lang="en-US" smtClean="0"/>
              <a:t>’ in the paper)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 </a:t>
            </a:r>
          </a:p>
          <a:p>
            <a:pPr eaLnBrk="1" hangingPunct="1"/>
            <a:r>
              <a:rPr lang="en-US" smtClean="0"/>
              <a:t>There are the original </a:t>
            </a:r>
            <a:r>
              <a:rPr lang="en-US" i="1" smtClean="0"/>
              <a:t>I</a:t>
            </a:r>
            <a:r>
              <a:rPr lang="en-US" smtClean="0"/>
              <a:t> players in this game, plus a ‘neutral’ player.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/>
            <a:r>
              <a:rPr lang="en-US" smtClean="0"/>
              <a:t>There are four stages in this game.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accent1">
                    <a:satMod val="150000"/>
                  </a:schemeClr>
                </a:solidFill>
              </a:rPr>
              <a:t>The Institutional Game</a:t>
            </a:r>
            <a:endParaRPr lang="en-US" sz="44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8229600" cy="5410200"/>
          </a:xfrm>
        </p:spPr>
        <p:txBody>
          <a:bodyPr rtlCol="0">
            <a:normAutofit fontScale="92500" lnSpcReduction="10000"/>
          </a:bodyPr>
          <a:lstStyle/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The 1</a:t>
            </a:r>
            <a:r>
              <a:rPr lang="en-US" baseline="30000" dirty="0" smtClean="0"/>
              <a:t>st</a:t>
            </a:r>
            <a:r>
              <a:rPr lang="en-US" dirty="0" smtClean="0"/>
              <a:t> stage: Proposal stage</a:t>
            </a: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The neutral player makes a proposal </a:t>
            </a:r>
            <a:r>
              <a:rPr lang="en-US" i="1" dirty="0" smtClean="0"/>
              <a:t>[P, R, {T},</a:t>
            </a:r>
            <a:r>
              <a:rPr lang="en-US" b="1" i="1" dirty="0" smtClean="0"/>
              <a:t> </a:t>
            </a:r>
            <a:r>
              <a:rPr lang="en-US" b="1" i="1" dirty="0" err="1" smtClean="0"/>
              <a:t>e</a:t>
            </a:r>
            <a:r>
              <a:rPr lang="en-US" b="1" i="1" baseline="30000" dirty="0" err="1" smtClean="0"/>
              <a:t>i</a:t>
            </a:r>
            <a:r>
              <a:rPr lang="en-US" b="1" i="1" dirty="0" smtClean="0"/>
              <a:t> = (0, 0,….., </a:t>
            </a:r>
            <a:r>
              <a:rPr lang="en-US" b="1" i="1" dirty="0" err="1" smtClean="0"/>
              <a:t>e</a:t>
            </a:r>
            <a:r>
              <a:rPr lang="en-US" b="1" i="1" baseline="30000" dirty="0" err="1" smtClean="0"/>
              <a:t>E</a:t>
            </a:r>
            <a:r>
              <a:rPr lang="en-US" b="1" i="1" dirty="0" smtClean="0"/>
              <a:t>)</a:t>
            </a:r>
            <a:r>
              <a:rPr lang="en-US" i="1" dirty="0" smtClean="0"/>
              <a:t>],</a:t>
            </a:r>
            <a:endParaRPr lang="en-US" dirty="0" smtClean="0"/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 </a:t>
            </a: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where </a:t>
            </a: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i="1" dirty="0" smtClean="0"/>
              <a:t>P</a:t>
            </a:r>
            <a:r>
              <a:rPr lang="en-US" dirty="0" smtClean="0"/>
              <a:t> is a set of payees</a:t>
            </a: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i="1" dirty="0" smtClean="0"/>
              <a:t>R</a:t>
            </a:r>
            <a:r>
              <a:rPr lang="en-US" dirty="0" smtClean="0"/>
              <a:t> is a set of recipients</a:t>
            </a: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i="1" dirty="0" smtClean="0"/>
              <a:t>{T}</a:t>
            </a:r>
            <a:r>
              <a:rPr lang="en-US" dirty="0" smtClean="0"/>
              <a:t> is a transfer vector describing amounts paid by payees and received by recipients</a:t>
            </a: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i="1" dirty="0" err="1" smtClean="0"/>
              <a:t>e</a:t>
            </a:r>
            <a:r>
              <a:rPr lang="en-US" i="1" baseline="30000" dirty="0" err="1" smtClean="0"/>
              <a:t>i</a:t>
            </a:r>
            <a:r>
              <a:rPr lang="en-US" i="1" dirty="0" smtClean="0"/>
              <a:t> = (0, 0,….., </a:t>
            </a:r>
            <a:r>
              <a:rPr lang="en-US" i="1" dirty="0" err="1" smtClean="0"/>
              <a:t>e</a:t>
            </a:r>
            <a:r>
              <a:rPr lang="en-US" i="1" baseline="30000" dirty="0" err="1" smtClean="0"/>
              <a:t>E</a:t>
            </a:r>
            <a:r>
              <a:rPr lang="en-US" i="1" dirty="0" smtClean="0"/>
              <a:t>)</a:t>
            </a:r>
            <a:r>
              <a:rPr lang="en-US" dirty="0" smtClean="0"/>
              <a:t> is a particular effort vector</a:t>
            </a: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 </a:t>
            </a: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The 2</a:t>
            </a:r>
            <a:r>
              <a:rPr lang="en-US" baseline="30000" dirty="0" smtClean="0"/>
              <a:t>nd</a:t>
            </a:r>
            <a:r>
              <a:rPr lang="en-US" dirty="0" smtClean="0"/>
              <a:t> stage: Voting stage</a:t>
            </a: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>
                <a:solidFill>
                  <a:srgbClr val="C00000"/>
                </a:solidFill>
              </a:rPr>
              <a:t>The payees and </a:t>
            </a:r>
            <a:r>
              <a:rPr lang="en-US" i="1" dirty="0" smtClean="0">
                <a:solidFill>
                  <a:srgbClr val="C00000"/>
                </a:solidFill>
              </a:rPr>
              <a:t>I </a:t>
            </a:r>
            <a:r>
              <a:rPr lang="en-US" dirty="0" smtClean="0">
                <a:solidFill>
                  <a:srgbClr val="C00000"/>
                </a:solidFill>
              </a:rPr>
              <a:t>vote to adopt the proposal under Unanimity rule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accent1">
                    <a:satMod val="150000"/>
                  </a:schemeClr>
                </a:solidFill>
              </a:rPr>
              <a:t>The Institutional Game</a:t>
            </a:r>
            <a:endParaRPr lang="en-US" sz="44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8229600" cy="5410200"/>
          </a:xfrm>
        </p:spPr>
        <p:txBody>
          <a:bodyPr rtlCol="0">
            <a:normAutofit lnSpcReduction="10000"/>
          </a:bodyPr>
          <a:lstStyle/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The 3</a:t>
            </a:r>
            <a:r>
              <a:rPr lang="en-US" baseline="30000" dirty="0" smtClean="0"/>
              <a:t>rd</a:t>
            </a:r>
            <a:r>
              <a:rPr lang="en-US" dirty="0" smtClean="0"/>
              <a:t> stage: Effort stage</a:t>
            </a: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dirty="0" smtClean="0"/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>
                <a:solidFill>
                  <a:srgbClr val="C00000"/>
                </a:solidFill>
              </a:rPr>
              <a:t>If proposal is adopted, there is an effort choice game involving transfers played by the players excluded from voting in the 2</a:t>
            </a:r>
            <a:r>
              <a:rPr lang="en-US" baseline="30000" dirty="0" smtClean="0">
                <a:solidFill>
                  <a:srgbClr val="C00000"/>
                </a:solidFill>
              </a:rPr>
              <a:t>nd</a:t>
            </a:r>
            <a:r>
              <a:rPr lang="en-US" dirty="0" smtClean="0">
                <a:solidFill>
                  <a:srgbClr val="C00000"/>
                </a:solidFill>
              </a:rPr>
              <a:t> stage</a:t>
            </a: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For non-adoption, there is the non-cooperative effort choice game</a:t>
            </a: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 </a:t>
            </a: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The 4</a:t>
            </a:r>
            <a:r>
              <a:rPr lang="en-US" baseline="30000" dirty="0" smtClean="0"/>
              <a:t>th</a:t>
            </a:r>
            <a:r>
              <a:rPr lang="en-US" dirty="0" smtClean="0"/>
              <a:t> stage: Payments made upon observation of effort or money given back to payees</a:t>
            </a: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 </a:t>
            </a: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Note: All players rational and have complete information.</a:t>
            </a: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accent1">
                    <a:satMod val="150000"/>
                  </a:schemeClr>
                </a:solidFill>
              </a:rPr>
              <a:t>The Main Result</a:t>
            </a:r>
            <a:endParaRPr lang="en-US" sz="44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229600" cy="5334000"/>
          </a:xfrm>
        </p:spPr>
        <p:txBody>
          <a:bodyPr rtlCol="0">
            <a:normAutofit fontScale="92500" lnSpcReduction="10000"/>
          </a:bodyPr>
          <a:lstStyle/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There exists:</a:t>
            </a: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A set of  </a:t>
            </a:r>
            <a:r>
              <a:rPr lang="en-US" i="1" dirty="0" smtClean="0"/>
              <a:t>payees</a:t>
            </a:r>
            <a:endParaRPr lang="en-US" dirty="0" smtClean="0"/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A set of </a:t>
            </a:r>
            <a:r>
              <a:rPr lang="en-US" i="1" dirty="0" smtClean="0"/>
              <a:t>recipients</a:t>
            </a:r>
            <a:endParaRPr lang="en-US" dirty="0" smtClean="0"/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Amounts of payments and receipts that the </a:t>
            </a:r>
            <a:r>
              <a:rPr lang="en-US" i="1" dirty="0" smtClean="0"/>
              <a:t>neutral player</a:t>
            </a:r>
            <a:r>
              <a:rPr lang="en-US" dirty="0" smtClean="0"/>
              <a:t> can propose</a:t>
            </a: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For which, </a:t>
            </a: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The players’ strategy profile </a:t>
            </a:r>
            <a:r>
              <a:rPr lang="en-US" i="1" dirty="0" smtClean="0"/>
              <a:t>({Agree, </a:t>
            </a:r>
            <a:r>
              <a:rPr lang="en-US" i="1" dirty="0" err="1" smtClean="0"/>
              <a:t>e</a:t>
            </a:r>
            <a:r>
              <a:rPr lang="en-US" i="1" baseline="30000" dirty="0" err="1" smtClean="0"/>
              <a:t>i</a:t>
            </a:r>
            <a:r>
              <a:rPr lang="en-US" i="1" baseline="30000" dirty="0" smtClean="0"/>
              <a:t> </a:t>
            </a:r>
            <a:r>
              <a:rPr lang="en-US" i="1" dirty="0" smtClean="0"/>
              <a:t>= 0 </a:t>
            </a:r>
            <a:r>
              <a:rPr lang="en-US" dirty="0" smtClean="0"/>
              <a:t>for NP</a:t>
            </a:r>
            <a:r>
              <a:rPr lang="en-US" i="1" dirty="0" smtClean="0"/>
              <a:t>}</a:t>
            </a:r>
            <a:r>
              <a:rPr lang="en-US" i="1" baseline="-25000" dirty="0" smtClean="0"/>
              <a:t>{</a:t>
            </a:r>
            <a:r>
              <a:rPr lang="en-US" i="1" baseline="-25000" dirty="0" err="1" smtClean="0">
                <a:solidFill>
                  <a:srgbClr val="C00000"/>
                </a:solidFill>
              </a:rPr>
              <a:t>i</a:t>
            </a:r>
            <a:r>
              <a:rPr lang="az-Cyrl-AZ" i="1" baseline="-25000" dirty="0" smtClean="0">
                <a:solidFill>
                  <a:srgbClr val="C00000"/>
                </a:solidFill>
              </a:rPr>
              <a:t>Є</a:t>
            </a:r>
            <a:r>
              <a:rPr lang="en-US" i="1" baseline="-25000" dirty="0" smtClean="0">
                <a:solidFill>
                  <a:srgbClr val="C00000"/>
                </a:solidFill>
              </a:rPr>
              <a:t>P</a:t>
            </a:r>
            <a:r>
              <a:rPr lang="en-US" baseline="-25000" dirty="0" smtClean="0"/>
              <a:t>}</a:t>
            </a:r>
            <a:r>
              <a:rPr lang="en-US" dirty="0" smtClean="0"/>
              <a:t>,  </a:t>
            </a:r>
            <a:r>
              <a:rPr lang="en-US" i="1" dirty="0" smtClean="0"/>
              <a:t>{ </a:t>
            </a:r>
            <a:r>
              <a:rPr lang="en-US" i="1" dirty="0" err="1" smtClean="0"/>
              <a:t>e</a:t>
            </a:r>
            <a:r>
              <a:rPr lang="en-US" i="1" baseline="30000" dirty="0" err="1" smtClean="0"/>
              <a:t>i</a:t>
            </a:r>
            <a:r>
              <a:rPr lang="en-US" i="1" baseline="30000" dirty="0" smtClean="0"/>
              <a:t> </a:t>
            </a:r>
            <a:r>
              <a:rPr lang="en-US" i="1" dirty="0" smtClean="0"/>
              <a:t>= 0 </a:t>
            </a:r>
            <a:r>
              <a:rPr lang="en-US" dirty="0" smtClean="0"/>
              <a:t>for P &amp; NP</a:t>
            </a:r>
            <a:r>
              <a:rPr lang="en-US" i="1" dirty="0" smtClean="0"/>
              <a:t>} </a:t>
            </a:r>
            <a:r>
              <a:rPr lang="en-US" i="1" baseline="-25000" dirty="0" smtClean="0"/>
              <a:t>{</a:t>
            </a:r>
            <a:r>
              <a:rPr lang="en-US" i="1" baseline="-25000" dirty="0" err="1" smtClean="0">
                <a:solidFill>
                  <a:srgbClr val="C00000"/>
                </a:solidFill>
              </a:rPr>
              <a:t>i</a:t>
            </a:r>
            <a:r>
              <a:rPr lang="en-US" i="1" baseline="-25000" dirty="0" smtClean="0">
                <a:solidFill>
                  <a:srgbClr val="C00000"/>
                </a:solidFill>
              </a:rPr>
              <a:t> </a:t>
            </a:r>
            <a:r>
              <a:rPr lang="az-Cyrl-AZ" i="1" baseline="-25000" dirty="0" smtClean="0">
                <a:solidFill>
                  <a:srgbClr val="C00000"/>
                </a:solidFill>
              </a:rPr>
              <a:t>Є</a:t>
            </a:r>
            <a:r>
              <a:rPr lang="en-US" i="1" baseline="-25000" dirty="0" smtClean="0">
                <a:solidFill>
                  <a:srgbClr val="C00000"/>
                </a:solidFill>
              </a:rPr>
              <a:t> R\I and </a:t>
            </a:r>
            <a:r>
              <a:rPr lang="el-GR" i="1" baseline="-25000" dirty="0" smtClean="0">
                <a:solidFill>
                  <a:srgbClr val="C00000"/>
                </a:solidFill>
              </a:rPr>
              <a:t>Φ</a:t>
            </a:r>
            <a:r>
              <a:rPr lang="en-US" i="1" baseline="30000" dirty="0" err="1" smtClean="0">
                <a:solidFill>
                  <a:srgbClr val="C00000"/>
                </a:solidFill>
              </a:rPr>
              <a:t>i</a:t>
            </a:r>
            <a:r>
              <a:rPr lang="en-US" i="1" dirty="0" smtClean="0">
                <a:solidFill>
                  <a:srgbClr val="C00000"/>
                </a:solidFill>
              </a:rPr>
              <a:t> </a:t>
            </a:r>
            <a:r>
              <a:rPr lang="en-US" i="1" baseline="-25000" dirty="0" smtClean="0">
                <a:solidFill>
                  <a:srgbClr val="C00000"/>
                </a:solidFill>
              </a:rPr>
              <a:t>&lt;0</a:t>
            </a:r>
            <a:r>
              <a:rPr lang="en-US" i="1" baseline="-25000" dirty="0" smtClean="0"/>
              <a:t>}</a:t>
            </a:r>
            <a:r>
              <a:rPr lang="en-US" i="1" dirty="0" smtClean="0"/>
              <a:t> , ({Agree, </a:t>
            </a:r>
            <a:r>
              <a:rPr lang="en-US" i="1" dirty="0" err="1" smtClean="0"/>
              <a:t>e</a:t>
            </a:r>
            <a:r>
              <a:rPr lang="en-US" i="1" baseline="30000" dirty="0" err="1" smtClean="0"/>
              <a:t>i</a:t>
            </a:r>
            <a:r>
              <a:rPr lang="en-US" i="1" baseline="30000" dirty="0" smtClean="0"/>
              <a:t> </a:t>
            </a:r>
            <a:r>
              <a:rPr lang="en-US" i="1" dirty="0" smtClean="0"/>
              <a:t>= 0 </a:t>
            </a:r>
            <a:r>
              <a:rPr lang="en-US" dirty="0" smtClean="0"/>
              <a:t>for NP</a:t>
            </a:r>
            <a:r>
              <a:rPr lang="en-US" i="1" dirty="0" smtClean="0"/>
              <a:t>}</a:t>
            </a:r>
            <a:r>
              <a:rPr lang="en-US" i="1" baseline="-25000" dirty="0" smtClean="0"/>
              <a:t>{</a:t>
            </a:r>
            <a:r>
              <a:rPr lang="en-US" i="1" baseline="-25000" dirty="0" err="1" smtClean="0">
                <a:solidFill>
                  <a:srgbClr val="C00000"/>
                </a:solidFill>
              </a:rPr>
              <a:t>i</a:t>
            </a:r>
            <a:r>
              <a:rPr lang="en-US" i="1" baseline="-25000" dirty="0" smtClean="0">
                <a:solidFill>
                  <a:srgbClr val="C00000"/>
                </a:solidFill>
              </a:rPr>
              <a:t> </a:t>
            </a:r>
            <a:r>
              <a:rPr lang="az-Cyrl-AZ" i="1" baseline="-25000" dirty="0" smtClean="0">
                <a:solidFill>
                  <a:srgbClr val="C00000"/>
                </a:solidFill>
              </a:rPr>
              <a:t>Є</a:t>
            </a:r>
            <a:r>
              <a:rPr lang="en-US" i="1" baseline="-25000" dirty="0" smtClean="0">
                <a:solidFill>
                  <a:srgbClr val="C00000"/>
                </a:solidFill>
              </a:rPr>
              <a:t> R\I and </a:t>
            </a:r>
            <a:r>
              <a:rPr lang="el-GR" i="1" baseline="-25000" dirty="0" smtClean="0">
                <a:solidFill>
                  <a:srgbClr val="C00000"/>
                </a:solidFill>
              </a:rPr>
              <a:t>Φ</a:t>
            </a:r>
            <a:r>
              <a:rPr lang="en-US" i="1" baseline="30000" dirty="0" err="1" smtClean="0">
                <a:solidFill>
                  <a:srgbClr val="C00000"/>
                </a:solidFill>
              </a:rPr>
              <a:t>i</a:t>
            </a:r>
            <a:r>
              <a:rPr lang="en-US" i="1" dirty="0" smtClean="0">
                <a:solidFill>
                  <a:srgbClr val="C00000"/>
                </a:solidFill>
              </a:rPr>
              <a:t> </a:t>
            </a:r>
            <a:r>
              <a:rPr lang="en-US" i="1" baseline="-25000" dirty="0" smtClean="0">
                <a:solidFill>
                  <a:srgbClr val="C00000"/>
                </a:solidFill>
              </a:rPr>
              <a:t>&gt;0</a:t>
            </a:r>
            <a:r>
              <a:rPr lang="en-US" i="1" baseline="-25000" dirty="0" smtClean="0"/>
              <a:t>}</a:t>
            </a:r>
            <a:r>
              <a:rPr lang="en-US" i="1" dirty="0" smtClean="0"/>
              <a:t>,{ Agree,</a:t>
            </a:r>
            <a:r>
              <a:rPr lang="en-US" dirty="0" smtClean="0"/>
              <a:t> </a:t>
            </a:r>
            <a:r>
              <a:rPr lang="en-US" i="1" dirty="0" err="1" smtClean="0"/>
              <a:t>e</a:t>
            </a:r>
            <a:r>
              <a:rPr lang="en-US" i="1" baseline="30000" dirty="0" err="1" smtClean="0"/>
              <a:t>I</a:t>
            </a:r>
            <a:r>
              <a:rPr lang="en-US" i="1" dirty="0" smtClean="0"/>
              <a:t> = </a:t>
            </a:r>
            <a:r>
              <a:rPr lang="en-US" i="1" dirty="0" err="1" smtClean="0"/>
              <a:t>e</a:t>
            </a:r>
            <a:r>
              <a:rPr lang="en-US" i="1" baseline="30000" dirty="0" err="1" smtClean="0"/>
              <a:t>N</a:t>
            </a:r>
            <a:r>
              <a:rPr lang="en-US" i="1" dirty="0" smtClean="0"/>
              <a:t> </a:t>
            </a:r>
            <a:r>
              <a:rPr lang="en-US" dirty="0" smtClean="0"/>
              <a:t>for NP</a:t>
            </a:r>
            <a:r>
              <a:rPr lang="en-US" i="1" baseline="-25000" dirty="0" smtClean="0"/>
              <a:t>}</a:t>
            </a:r>
            <a:r>
              <a:rPr lang="en-US" i="1" baseline="-25000" dirty="0" smtClean="0">
                <a:solidFill>
                  <a:srgbClr val="C00000"/>
                </a:solidFill>
              </a:rPr>
              <a:t>I</a:t>
            </a:r>
            <a:r>
              <a:rPr lang="en-US" i="1" baseline="-25000" dirty="0" smtClean="0"/>
              <a:t>)</a:t>
            </a:r>
            <a:r>
              <a:rPr lang="en-US" dirty="0" smtClean="0"/>
              <a:t> is a </a:t>
            </a:r>
            <a:r>
              <a:rPr lang="en-US" dirty="0" err="1" smtClean="0"/>
              <a:t>subgame</a:t>
            </a:r>
            <a:r>
              <a:rPr lang="en-US" dirty="0" smtClean="0"/>
              <a:t> perfect equilibrium of the institutional game.</a:t>
            </a: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 </a:t>
            </a: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 </a:t>
            </a: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accent1">
                    <a:satMod val="150000"/>
                  </a:schemeClr>
                </a:solidFill>
              </a:rPr>
              <a:t>The Sub-game Perfect Outcome</a:t>
            </a:r>
            <a:endParaRPr lang="en-US" sz="44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1747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8229600" cy="5410200"/>
          </a:xfrm>
        </p:spPr>
        <p:txBody>
          <a:bodyPr/>
          <a:lstStyle/>
          <a:p>
            <a:pPr eaLnBrk="1" hangingPunct="1"/>
            <a:r>
              <a:rPr lang="en-US" smtClean="0"/>
              <a:t>In the institutional game all payees &amp; </a:t>
            </a:r>
            <a:r>
              <a:rPr lang="en-US" i="1" smtClean="0"/>
              <a:t>I </a:t>
            </a:r>
            <a:r>
              <a:rPr lang="en-US" smtClean="0"/>
              <a:t>vote to pass the neutral player's proposal in the voting round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 </a:t>
            </a:r>
          </a:p>
          <a:p>
            <a:pPr eaLnBrk="1" hangingPunct="1"/>
            <a:r>
              <a:rPr lang="en-US" smtClean="0"/>
              <a:t>The recipients (other than </a:t>
            </a:r>
            <a:r>
              <a:rPr lang="en-US" i="1" smtClean="0"/>
              <a:t>I</a:t>
            </a:r>
            <a:r>
              <a:rPr lang="en-US" smtClean="0"/>
              <a:t>) make no effort in the effort choice round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 </a:t>
            </a:r>
          </a:p>
          <a:p>
            <a:pPr eaLnBrk="1" hangingPunct="1"/>
            <a:r>
              <a:rPr lang="en-US" smtClean="0"/>
              <a:t>In this outcome, the joint effort of the alliance is at the efficient level, with effort being solely made by nation </a:t>
            </a:r>
            <a:r>
              <a:rPr lang="en-US" i="1" smtClean="0"/>
              <a:t>I</a:t>
            </a:r>
            <a:endParaRPr lang="en-US" smtClean="0"/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smtClean="0">
                <a:solidFill>
                  <a:schemeClr val="accent1">
                    <a:satMod val="150000"/>
                  </a:schemeClr>
                </a:solidFill>
              </a:rPr>
              <a:t>Some Implications</a:t>
            </a:r>
            <a:endParaRPr lang="en-US" sz="44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2771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229600" cy="5334000"/>
          </a:xfrm>
        </p:spPr>
        <p:txBody>
          <a:bodyPr/>
          <a:lstStyle/>
          <a:p>
            <a:pPr eaLnBrk="1" hangingPunct="1"/>
            <a:r>
              <a:rPr lang="en-US" dirty="0" smtClean="0"/>
              <a:t>For efficient security greater than unilateral level, the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ex post </a:t>
            </a:r>
            <a:r>
              <a:rPr lang="en-US" dirty="0" smtClean="0"/>
              <a:t>level of public support should be </a:t>
            </a:r>
            <a:r>
              <a:rPr lang="en-US" i="1" dirty="0" smtClean="0"/>
              <a:t>sufficiently close </a:t>
            </a:r>
            <a:r>
              <a:rPr lang="en-US" dirty="0" smtClean="0"/>
              <a:t>to the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ex ante </a:t>
            </a:r>
            <a:r>
              <a:rPr lang="en-US" dirty="0" smtClean="0"/>
              <a:t>support, for payee nations to support the scheme</a:t>
            </a:r>
          </a:p>
          <a:p>
            <a:pPr eaLnBrk="1" hangingPunct="1"/>
            <a:endParaRPr lang="en-US" dirty="0" smtClean="0"/>
          </a:p>
          <a:p>
            <a:pPr eaLnBrk="1" hangingPunct="1">
              <a:buNone/>
            </a:pPr>
            <a:r>
              <a:rPr lang="en-US" sz="2000" dirty="0" smtClean="0"/>
              <a:t>Note: For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higher security </a:t>
            </a:r>
            <a:r>
              <a:rPr lang="en-US" sz="2000" dirty="0" smtClean="0"/>
              <a:t>levels,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threat is lower</a:t>
            </a:r>
            <a:r>
              <a:rPr lang="en-US" sz="2000" dirty="0" smtClean="0"/>
              <a:t>, hence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public support is lower</a:t>
            </a:r>
            <a:r>
              <a:rPr lang="en-US" sz="2000" dirty="0" smtClean="0"/>
              <a:t> and vice versa</a:t>
            </a:r>
          </a:p>
          <a:p>
            <a:pPr eaLnBrk="1" hangingPunct="1">
              <a:buNone/>
            </a:pPr>
            <a:endParaRPr lang="en-US" sz="2000" dirty="0" smtClean="0"/>
          </a:p>
          <a:p>
            <a:pPr eaLnBrk="1" hangingPunct="1"/>
            <a:r>
              <a:rPr lang="en-US" dirty="0" smtClean="0"/>
              <a:t>For efficient level lower than the unilateral level, the payee nations would typically need to have </a:t>
            </a:r>
            <a:r>
              <a:rPr lang="en-US" dirty="0" smtClean="0">
                <a:solidFill>
                  <a:srgbClr val="C00000"/>
                </a:solidFill>
              </a:rPr>
              <a:t>ex post</a:t>
            </a:r>
            <a:r>
              <a:rPr lang="en-US" dirty="0" smtClean="0"/>
              <a:t> levels of the public support which are </a:t>
            </a:r>
            <a:r>
              <a:rPr lang="en-US" i="1" dirty="0" smtClean="0"/>
              <a:t>sufficiently greater </a:t>
            </a:r>
            <a:r>
              <a:rPr lang="en-US" dirty="0" smtClean="0"/>
              <a:t>than the </a:t>
            </a:r>
            <a:r>
              <a:rPr lang="en-US" dirty="0" smtClean="0">
                <a:solidFill>
                  <a:srgbClr val="C00000"/>
                </a:solidFill>
              </a:rPr>
              <a:t>ex ante </a:t>
            </a:r>
            <a:r>
              <a:rPr lang="en-US" dirty="0" smtClean="0"/>
              <a:t>levels </a:t>
            </a:r>
          </a:p>
          <a:p>
            <a:pPr eaLnBrk="1" hangingPunct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accent1">
                    <a:satMod val="150000"/>
                  </a:schemeClr>
                </a:solidFill>
              </a:rPr>
              <a:t>Background</a:t>
            </a:r>
            <a:endParaRPr lang="en-US" sz="44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8229600" cy="5410200"/>
          </a:xfrm>
        </p:spPr>
        <p:txBody>
          <a:bodyPr/>
          <a:lstStyle/>
          <a:p>
            <a:pPr marL="438150" indent="-319088" algn="ctr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mtClean="0"/>
              <a:t>Countries facing a common threat to their national security often form alliances to counter it</a:t>
            </a:r>
          </a:p>
          <a:p>
            <a:pPr marL="438150" indent="-319088" eaLnBrk="1" hangingPunct="1">
              <a:spcBef>
                <a:spcPct val="0"/>
              </a:spcBef>
              <a:buFont typeface="Wingdings 2" pitchFamily="18" charset="2"/>
              <a:buNone/>
            </a:pPr>
            <a:endParaRPr lang="en-US" smtClean="0"/>
          </a:p>
          <a:p>
            <a:pPr marL="438150" indent="-319088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i="1" smtClean="0"/>
              <a:t>Examples</a:t>
            </a:r>
          </a:p>
          <a:p>
            <a:pPr marL="438150" indent="-319088" eaLnBrk="1" hangingPunct="1">
              <a:spcBef>
                <a:spcPct val="0"/>
              </a:spcBef>
              <a:buFont typeface="Wingdings 2" pitchFamily="18" charset="2"/>
              <a:buNone/>
            </a:pPr>
            <a:endParaRPr lang="en-US" smtClean="0"/>
          </a:p>
          <a:p>
            <a:pPr marL="438150" indent="-319088" eaLnBrk="1" hangingPunct="1">
              <a:spcBef>
                <a:spcPct val="0"/>
              </a:spcBef>
              <a:buFont typeface="Wingdings 2" pitchFamily="18" charset="2"/>
              <a:buChar char=""/>
            </a:pPr>
            <a:r>
              <a:rPr lang="en-US" smtClean="0"/>
              <a:t>Common action during the first Gulf War</a:t>
            </a:r>
          </a:p>
          <a:p>
            <a:pPr marL="438150" indent="-319088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mtClean="0"/>
              <a:t> </a:t>
            </a:r>
          </a:p>
          <a:p>
            <a:pPr marL="438150" indent="-319088" eaLnBrk="1" hangingPunct="1">
              <a:spcBef>
                <a:spcPct val="0"/>
              </a:spcBef>
              <a:buFont typeface="Wingdings 2" pitchFamily="18" charset="2"/>
              <a:buChar char=""/>
            </a:pPr>
            <a:r>
              <a:rPr lang="en-US" smtClean="0"/>
              <a:t>Common action against nuclear non-proliferation</a:t>
            </a:r>
          </a:p>
          <a:p>
            <a:pPr marL="438150" indent="-319088" eaLnBrk="1" hangingPunct="1">
              <a:spcBef>
                <a:spcPct val="0"/>
              </a:spcBef>
              <a:buFont typeface="Wingdings 2" pitchFamily="18" charset="2"/>
              <a:buNone/>
            </a:pPr>
            <a:endParaRPr lang="en-US" smtClean="0"/>
          </a:p>
          <a:p>
            <a:pPr marL="438150" indent="-319088" eaLnBrk="1" hangingPunct="1">
              <a:spcBef>
                <a:spcPct val="0"/>
              </a:spcBef>
              <a:buFont typeface="Wingdings 2" pitchFamily="18" charset="2"/>
              <a:buChar char=""/>
            </a:pPr>
            <a:r>
              <a:rPr lang="en-US" smtClean="0"/>
              <a:t>Common action by NATO states during the Cold War</a:t>
            </a:r>
          </a:p>
          <a:p>
            <a:pPr marL="438150" indent="-319088" eaLnBrk="1" hangingPunct="1">
              <a:spcBef>
                <a:spcPct val="0"/>
              </a:spcBef>
              <a:buFont typeface="Wingdings 2" pitchFamily="18" charset="2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8382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500" dirty="0" smtClean="0">
                <a:solidFill>
                  <a:schemeClr val="accent1">
                    <a:satMod val="150000"/>
                  </a:schemeClr>
                </a:solidFill>
              </a:rPr>
              <a:t>Relaxing the assumption </a:t>
            </a:r>
            <a:r>
              <a:rPr lang="el-GR" sz="2500" dirty="0" smtClean="0">
                <a:solidFill>
                  <a:schemeClr val="accent1">
                    <a:satMod val="150000"/>
                  </a:schemeClr>
                </a:solidFill>
              </a:rPr>
              <a:t>λ</a:t>
            </a:r>
            <a:r>
              <a:rPr lang="en-US" sz="2500" dirty="0" smtClean="0">
                <a:solidFill>
                  <a:schemeClr val="accent1">
                    <a:satMod val="150000"/>
                  </a:schemeClr>
                </a:solidFill>
              </a:rPr>
              <a:t>’(t)&gt;0  </a:t>
            </a:r>
            <a:br>
              <a:rPr lang="en-US" sz="2500" dirty="0" smtClean="0">
                <a:solidFill>
                  <a:schemeClr val="accent1">
                    <a:satMod val="150000"/>
                  </a:schemeClr>
                </a:solidFill>
              </a:rPr>
            </a:br>
            <a:r>
              <a:rPr lang="en-US" sz="2500" dirty="0" smtClean="0">
                <a:solidFill>
                  <a:schemeClr val="accent1">
                    <a:satMod val="150000"/>
                  </a:schemeClr>
                </a:solidFill>
              </a:rPr>
              <a:t>(</a:t>
            </a:r>
            <a:r>
              <a:rPr lang="el-GR" sz="2500" dirty="0" smtClean="0">
                <a:solidFill>
                  <a:schemeClr val="accent1">
                    <a:satMod val="150000"/>
                  </a:schemeClr>
                </a:solidFill>
              </a:rPr>
              <a:t>λ</a:t>
            </a:r>
            <a:r>
              <a:rPr lang="en-US" sz="2500" dirty="0" smtClean="0">
                <a:solidFill>
                  <a:schemeClr val="accent1">
                    <a:satMod val="150000"/>
                  </a:schemeClr>
                </a:solidFill>
              </a:rPr>
              <a:t>’(t)&lt;0  </a:t>
            </a:r>
            <a:r>
              <a:rPr lang="en-US" sz="2500" smtClean="0">
                <a:solidFill>
                  <a:schemeClr val="accent1">
                    <a:satMod val="150000"/>
                  </a:schemeClr>
                </a:solidFill>
              </a:rPr>
              <a:t>for payees only)</a:t>
            </a:r>
            <a:endParaRPr lang="en-US" sz="2500" dirty="0" smtClean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229600" cy="4876800"/>
          </a:xfrm>
        </p:spPr>
        <p:txBody>
          <a:bodyPr>
            <a:no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000" dirty="0" smtClean="0"/>
              <a:t>When the efficient level is higher than the unilateral level the transfer needed to shift to efficiency is more than in the earlier case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000" dirty="0" smtClean="0"/>
              <a:t>However, the maximum amount the payee countries are willing to pay to move also goes up , as the escalation of the threat increases public support</a:t>
            </a:r>
          </a:p>
          <a:p>
            <a:pPr marL="274320" indent="-274320" eaLnBrk="1" fontAlgn="auto" hangingPunct="1">
              <a:spcAft>
                <a:spcPts val="0"/>
              </a:spcAft>
              <a:buNone/>
              <a:defRPr/>
            </a:pPr>
            <a:r>
              <a:rPr lang="en-US" sz="2000" i="1" dirty="0" smtClean="0"/>
              <a:t>Note: Efficiency point even higher than before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sz="2000" dirty="0" smtClean="0"/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000" dirty="0" smtClean="0"/>
              <a:t>When efficient security level is less than the unilateral level, the maximum amount payee countries are willing to pay goes down, as the escalation of the threat decreases public support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000" dirty="0" smtClean="0"/>
              <a:t>The transfer amount needed maybe more or less</a:t>
            </a:r>
            <a:endParaRPr lang="en-US" sz="2000" dirty="0" smtClean="0">
              <a:solidFill>
                <a:srgbClr val="C00000"/>
              </a:solidFill>
            </a:endParaRPr>
          </a:p>
          <a:p>
            <a:pPr marL="274320" indent="-274320" algn="just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sz="2000" i="1" dirty="0" smtClean="0"/>
              <a:t>Note: Efficiency point even lower than before</a:t>
            </a:r>
            <a:endParaRPr lang="en-US" sz="2000" i="1" dirty="0" smtClean="0">
              <a:solidFill>
                <a:srgbClr val="C00000"/>
              </a:solidFill>
            </a:endParaRPr>
          </a:p>
          <a:p>
            <a:pPr marL="274320" indent="-274320" algn="ctr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sz="2000" dirty="0" smtClean="0">
                <a:solidFill>
                  <a:srgbClr val="C00000"/>
                </a:solidFill>
              </a:rPr>
              <a:t>These factors have implications for achieving ex post efficiency constraint, hence on workability of the suggested institution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534400" cy="9874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900" dirty="0" smtClean="0">
                <a:solidFill>
                  <a:schemeClr val="accent1">
                    <a:satMod val="150000"/>
                  </a:schemeClr>
                </a:solidFill>
              </a:rPr>
              <a:t/>
            </a:r>
            <a:br>
              <a:rPr lang="en-US" sz="4900" dirty="0" smtClean="0">
                <a:solidFill>
                  <a:schemeClr val="accent1">
                    <a:satMod val="150000"/>
                  </a:schemeClr>
                </a:solidFill>
              </a:rPr>
            </a:br>
            <a:r>
              <a:rPr lang="en-US" sz="4900" dirty="0" smtClean="0">
                <a:solidFill>
                  <a:schemeClr val="accent1">
                    <a:satMod val="150000"/>
                  </a:schemeClr>
                </a:solidFill>
              </a:rPr>
              <a:t/>
            </a:r>
            <a:br>
              <a:rPr lang="en-US" sz="4900" dirty="0" smtClean="0">
                <a:solidFill>
                  <a:schemeClr val="accent1">
                    <a:satMod val="150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</a:br>
            <a:r>
              <a:rPr lang="en-US" sz="4400" dirty="0" smtClean="0">
                <a:solidFill>
                  <a:schemeClr val="accent1">
                    <a:satMod val="150000"/>
                  </a:schemeClr>
                </a:solidFill>
              </a:rPr>
              <a:t>Questions</a:t>
            </a:r>
            <a:endParaRPr lang="en-US" sz="44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229600" cy="5334000"/>
          </a:xfrm>
        </p:spPr>
        <p:txBody>
          <a:bodyPr/>
          <a:lstStyle/>
          <a:p>
            <a:pPr marL="438150" indent="-319088" eaLnBrk="1" hangingPunct="1">
              <a:spcBef>
                <a:spcPct val="0"/>
              </a:spcBef>
              <a:buFont typeface="Wingdings 2" pitchFamily="18" charset="2"/>
              <a:buChar char=""/>
            </a:pPr>
            <a:r>
              <a:rPr lang="en-US" smtClean="0"/>
              <a:t>How can the alliance achieve an optimal level of effort when security has public effects – </a:t>
            </a:r>
            <a:r>
              <a:rPr lang="en-US" smtClean="0">
                <a:solidFill>
                  <a:srgbClr val="C00000"/>
                </a:solidFill>
              </a:rPr>
              <a:t>both positive and negative externalities?</a:t>
            </a:r>
          </a:p>
          <a:p>
            <a:pPr marL="438150" indent="-319088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mtClean="0"/>
              <a:t> </a:t>
            </a:r>
          </a:p>
          <a:p>
            <a:pPr marL="438150" indent="-319088" eaLnBrk="1" hangingPunct="1">
              <a:spcBef>
                <a:spcPct val="0"/>
              </a:spcBef>
              <a:buFont typeface="Wingdings 2" pitchFamily="18" charset="2"/>
              <a:buChar char=""/>
            </a:pPr>
            <a:r>
              <a:rPr lang="en-US" smtClean="0"/>
              <a:t>Role of international institutions (like the NATO) in achieving this?</a:t>
            </a:r>
          </a:p>
          <a:p>
            <a:pPr marL="438150" indent="-319088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mtClean="0"/>
              <a:t> </a:t>
            </a:r>
          </a:p>
          <a:p>
            <a:pPr marL="438150" indent="-319088" eaLnBrk="1" hangingPunct="1">
              <a:spcBef>
                <a:spcPct val="0"/>
              </a:spcBef>
              <a:buFont typeface="Wingdings 2" pitchFamily="18" charset="2"/>
              <a:buChar char=""/>
            </a:pPr>
            <a:r>
              <a:rPr lang="en-US" smtClean="0"/>
              <a:t>Do we need to design international institutions in a particular fashion?</a:t>
            </a:r>
          </a:p>
          <a:p>
            <a:pPr marL="438150" indent="-319088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mtClean="0"/>
              <a:t> </a:t>
            </a:r>
          </a:p>
          <a:p>
            <a:pPr marL="438150" indent="-319088" eaLnBrk="1" hangingPunct="1">
              <a:spcBef>
                <a:spcPct val="0"/>
              </a:spcBef>
              <a:buFont typeface="Wingdings 2" pitchFamily="18" charset="2"/>
              <a:buChar char=""/>
            </a:pPr>
            <a:r>
              <a:rPr lang="en-US" smtClean="0"/>
              <a:t>What role does multilateral participation have?</a:t>
            </a:r>
          </a:p>
          <a:p>
            <a:pPr marL="438150" indent="-319088" eaLnBrk="1" hangingPunct="1">
              <a:spcBef>
                <a:spcPct val="0"/>
              </a:spcBef>
              <a:buFont typeface="Wingdings 2" pitchFamily="18" charset="2"/>
              <a:buChar char=""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900" dirty="0" smtClean="0">
                <a:solidFill>
                  <a:schemeClr val="accent1">
                    <a:satMod val="150000"/>
                  </a:schemeClr>
                </a:solidFill>
              </a:rPr>
              <a:t/>
            </a:r>
            <a:br>
              <a:rPr lang="en-US" sz="4900" dirty="0" smtClean="0">
                <a:solidFill>
                  <a:schemeClr val="accent1">
                    <a:satMod val="150000"/>
                  </a:schemeClr>
                </a:solidFill>
              </a:rPr>
            </a:br>
            <a:r>
              <a:rPr lang="en-US" sz="4900" dirty="0" smtClean="0">
                <a:solidFill>
                  <a:schemeClr val="accent1">
                    <a:satMod val="150000"/>
                  </a:schemeClr>
                </a:solidFill>
              </a:rPr>
              <a:t/>
            </a:r>
            <a:br>
              <a:rPr lang="en-US" sz="4900" dirty="0" smtClean="0">
                <a:solidFill>
                  <a:schemeClr val="accent1">
                    <a:satMod val="150000"/>
                  </a:schemeClr>
                </a:solidFill>
              </a:rPr>
            </a:br>
            <a:r>
              <a:rPr lang="en-US" sz="4900" dirty="0" smtClean="0">
                <a:solidFill>
                  <a:schemeClr val="accent1">
                    <a:satMod val="150000"/>
                  </a:schemeClr>
                </a:solidFill>
              </a:rPr>
              <a:t/>
            </a:r>
            <a:br>
              <a:rPr lang="en-US" sz="4900" dirty="0" smtClean="0">
                <a:solidFill>
                  <a:schemeClr val="accent1">
                    <a:satMod val="150000"/>
                  </a:schemeClr>
                </a:solidFill>
              </a:rPr>
            </a:br>
            <a:r>
              <a:rPr lang="en-US" sz="4900" dirty="0" smtClean="0">
                <a:solidFill>
                  <a:schemeClr val="accent1">
                    <a:satMod val="150000"/>
                  </a:schemeClr>
                </a:solidFill>
              </a:rPr>
              <a:t>Literature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229600" cy="5334000"/>
          </a:xfrm>
        </p:spPr>
        <p:txBody>
          <a:bodyPr rtlCol="0">
            <a:normAutofit fontScale="55000" lnSpcReduction="20000"/>
          </a:bodyPr>
          <a:lstStyle/>
          <a:p>
            <a:pPr marL="438912" indent="-320040" algn="ctr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4600" dirty="0" smtClean="0">
                <a:solidFill>
                  <a:srgbClr val="C00000"/>
                </a:solidFill>
              </a:rPr>
              <a:t>Economics of Alliances</a:t>
            </a:r>
          </a:p>
          <a:p>
            <a:pPr marL="438912" indent="-320040" algn="ctr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4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sz="4600" dirty="0" smtClean="0"/>
              <a:t>Olson &amp; </a:t>
            </a:r>
            <a:r>
              <a:rPr lang="en-US" sz="4600" dirty="0" err="1" smtClean="0"/>
              <a:t>Zeckhauser</a:t>
            </a:r>
            <a:r>
              <a:rPr lang="en-US" sz="4600" dirty="0" smtClean="0"/>
              <a:t> (1966)</a:t>
            </a: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sz="4600" dirty="0" smtClean="0"/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sz="4600" dirty="0" smtClean="0"/>
              <a:t>Weber &amp; </a:t>
            </a:r>
            <a:r>
              <a:rPr lang="en-US" sz="4600" dirty="0" err="1" smtClean="0"/>
              <a:t>Wiesmeth</a:t>
            </a:r>
            <a:r>
              <a:rPr lang="en-US" sz="4600" dirty="0" smtClean="0"/>
              <a:t> (1991)</a:t>
            </a: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sz="4600" dirty="0" smtClean="0"/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sz="4600" dirty="0" smtClean="0"/>
              <a:t>Sandler (1997)</a:t>
            </a: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sz="4600" dirty="0" smtClean="0"/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sz="4600" dirty="0" err="1" smtClean="0"/>
              <a:t>Niou</a:t>
            </a:r>
            <a:r>
              <a:rPr lang="en-US" sz="4600" dirty="0" smtClean="0"/>
              <a:t> &amp; Tan (2005)</a:t>
            </a: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sz="4600" dirty="0" smtClean="0"/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sz="4600" dirty="0" smtClean="0"/>
              <a:t>Sandler &amp; </a:t>
            </a:r>
            <a:r>
              <a:rPr lang="en-US" sz="4600" dirty="0" err="1" smtClean="0"/>
              <a:t>Siqueira</a:t>
            </a:r>
            <a:r>
              <a:rPr lang="en-US" sz="4600" dirty="0" smtClean="0"/>
              <a:t> (2006)</a:t>
            </a: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sz="4600" dirty="0" smtClean="0"/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sz="4600" dirty="0" smtClean="0"/>
              <a:t>Gupta (</a:t>
            </a:r>
            <a:r>
              <a:rPr lang="en-US" sz="4600" dirty="0" smtClean="0"/>
              <a:t>2010, 2012a, 2012b)</a:t>
            </a:r>
            <a:endParaRPr lang="en-US" sz="4600" dirty="0" smtClean="0"/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4600" dirty="0" smtClean="0"/>
              <a:t> </a:t>
            </a:r>
          </a:p>
          <a:p>
            <a:pPr marL="438912" indent="-320040" algn="ctr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4600" dirty="0" smtClean="0"/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b="1" dirty="0" smtClean="0"/>
              <a:t> </a:t>
            </a:r>
            <a:endParaRPr lang="en-US" dirty="0" smtClean="0"/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Literature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2500" dirty="0" smtClean="0">
                <a:solidFill>
                  <a:srgbClr val="FF0000"/>
                </a:solidFill>
              </a:rPr>
              <a:t>International Relations Literature</a:t>
            </a:r>
            <a:endParaRPr lang="en-US" sz="2500" dirty="0">
              <a:solidFill>
                <a:srgbClr val="FF0000"/>
              </a:solidFill>
            </a:endParaRPr>
          </a:p>
          <a:p>
            <a:r>
              <a:rPr lang="en-US" dirty="0" err="1" smtClean="0"/>
              <a:t>Koremenos</a:t>
            </a:r>
            <a:r>
              <a:rPr lang="en-US" dirty="0" smtClean="0"/>
              <a:t>, Lipson, </a:t>
            </a:r>
            <a:r>
              <a:rPr lang="en-US" dirty="0" err="1" smtClean="0"/>
              <a:t>Snidal</a:t>
            </a:r>
            <a:r>
              <a:rPr lang="en-US" dirty="0" smtClean="0"/>
              <a:t> (2001a, 2001b)</a:t>
            </a:r>
          </a:p>
          <a:p>
            <a:r>
              <a:rPr lang="en-US" dirty="0" smtClean="0"/>
              <a:t>Wendt (2001) </a:t>
            </a:r>
          </a:p>
          <a:p>
            <a:pPr marL="0" indent="0" algn="ctr">
              <a:buNone/>
            </a:pPr>
            <a:endParaRPr lang="en-US" sz="25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US" sz="2500" dirty="0" smtClean="0">
                <a:solidFill>
                  <a:srgbClr val="FF0000"/>
                </a:solidFill>
              </a:rPr>
              <a:t>Use of Bargaining Theory &amp; Mechanism Design in resolving conflicts</a:t>
            </a:r>
          </a:p>
          <a:p>
            <a:pPr algn="just"/>
            <a:r>
              <a:rPr lang="en-US" dirty="0" err="1" smtClean="0"/>
              <a:t>Muthoo</a:t>
            </a:r>
            <a:r>
              <a:rPr lang="en-US" dirty="0" smtClean="0"/>
              <a:t> (2004)</a:t>
            </a:r>
          </a:p>
          <a:p>
            <a:pPr algn="just"/>
            <a:r>
              <a:rPr lang="en-US" dirty="0" err="1" smtClean="0"/>
              <a:t>Sjostrom</a:t>
            </a:r>
            <a:r>
              <a:rPr lang="en-US" dirty="0" smtClean="0"/>
              <a:t> &amp; </a:t>
            </a:r>
            <a:r>
              <a:rPr lang="en-US" dirty="0" err="1" smtClean="0"/>
              <a:t>Maskin</a:t>
            </a:r>
            <a:r>
              <a:rPr lang="en-US" smtClean="0"/>
              <a:t> (2002)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956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accent1">
                    <a:satMod val="150000"/>
                  </a:schemeClr>
                </a:solidFill>
              </a:rPr>
              <a:t>Environment</a:t>
            </a:r>
            <a:endParaRPr lang="en-US" sz="44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229600" cy="5334000"/>
          </a:xfrm>
        </p:spPr>
        <p:txBody>
          <a:bodyPr/>
          <a:lstStyle/>
          <a:p>
            <a:pPr eaLnBrk="1" hangingPunct="1"/>
            <a:r>
              <a:rPr lang="en-US" smtClean="0"/>
              <a:t>Finite number of countries (governments) </a:t>
            </a:r>
            <a:r>
              <a:rPr lang="en-US" i="1" smtClean="0"/>
              <a:t>i=1,2,…I, </a:t>
            </a:r>
            <a:r>
              <a:rPr lang="en-US" smtClean="0"/>
              <a:t>form an alliance against an external threat by a “rogue nation”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 </a:t>
            </a:r>
          </a:p>
          <a:p>
            <a:pPr eaLnBrk="1" hangingPunct="1"/>
            <a:r>
              <a:rPr lang="en-US" smtClean="0"/>
              <a:t>Endogenous level of threat:      t </a:t>
            </a:r>
            <a:r>
              <a:rPr lang="az-Cyrl-AZ" smtClean="0"/>
              <a:t>Є</a:t>
            </a:r>
            <a:r>
              <a:rPr lang="en-US" smtClean="0"/>
              <a:t>  [0,∞)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/>
            <a:r>
              <a:rPr lang="en-US" smtClean="0"/>
              <a:t>The governments play a </a:t>
            </a:r>
            <a:r>
              <a:rPr lang="en-US" i="1" smtClean="0"/>
              <a:t>non-cooperative</a:t>
            </a:r>
            <a:r>
              <a:rPr lang="en-US" smtClean="0"/>
              <a:t> </a:t>
            </a:r>
            <a:r>
              <a:rPr lang="en-US" i="1" smtClean="0"/>
              <a:t>simultaneous-move</a:t>
            </a:r>
            <a:r>
              <a:rPr lang="en-US" smtClean="0"/>
              <a:t> game of </a:t>
            </a:r>
            <a:r>
              <a:rPr lang="en-US" i="1" smtClean="0"/>
              <a:t>complete</a:t>
            </a:r>
            <a:r>
              <a:rPr lang="en-US" smtClean="0"/>
              <a:t> </a:t>
            </a:r>
            <a:r>
              <a:rPr lang="en-US" i="1" smtClean="0"/>
              <a:t>information, with the rogue country also moving simultaneously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accent1">
                    <a:satMod val="150000"/>
                  </a:schemeClr>
                </a:solidFill>
              </a:rPr>
              <a:t>Environment</a:t>
            </a:r>
            <a:endParaRPr lang="en-US" sz="44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524000"/>
            <a:ext cx="8686800" cy="5334000"/>
          </a:xfrm>
        </p:spPr>
        <p:txBody>
          <a:bodyPr/>
          <a:lstStyle/>
          <a:p>
            <a:pPr eaLnBrk="1" hangingPunct="1"/>
            <a:r>
              <a:rPr lang="en-US" dirty="0" smtClean="0"/>
              <a:t>Decision variables of the governments: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>m</a:t>
            </a:r>
            <a:r>
              <a:rPr lang="en-US" baseline="30000" dirty="0" smtClean="0"/>
              <a:t>i</a:t>
            </a:r>
            <a:r>
              <a:rPr lang="en-US" dirty="0" smtClean="0"/>
              <a:t> </a:t>
            </a:r>
            <a:r>
              <a:rPr lang="az-Cyrl-AZ" dirty="0" smtClean="0"/>
              <a:t>Є</a:t>
            </a:r>
            <a:r>
              <a:rPr lang="en-US" dirty="0" smtClean="0"/>
              <a:t> [0,∞) : Consumption of private good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> </a:t>
            </a:r>
            <a:r>
              <a:rPr lang="en-US" dirty="0" err="1" smtClean="0"/>
              <a:t>e</a:t>
            </a:r>
            <a:r>
              <a:rPr lang="en-US" baseline="30000" dirty="0" err="1" smtClean="0"/>
              <a:t>i</a:t>
            </a:r>
            <a:r>
              <a:rPr lang="en-US" dirty="0" smtClean="0"/>
              <a:t> </a:t>
            </a:r>
            <a:r>
              <a:rPr lang="az-Cyrl-AZ" dirty="0" smtClean="0"/>
              <a:t>Є</a:t>
            </a:r>
            <a:r>
              <a:rPr lang="en-US" dirty="0" smtClean="0"/>
              <a:t> [0,∞) : Security effort by </a:t>
            </a:r>
            <a:r>
              <a:rPr lang="en-US" i="1" dirty="0" err="1" smtClean="0"/>
              <a:t>i</a:t>
            </a:r>
            <a:r>
              <a:rPr lang="en-US" i="1" dirty="0" smtClean="0"/>
              <a:t> </a:t>
            </a:r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  <a:p>
            <a:pPr eaLnBrk="1" hangingPunct="1"/>
            <a:r>
              <a:rPr lang="en-US" dirty="0" smtClean="0"/>
              <a:t>Utility from joint effort for government</a:t>
            </a:r>
            <a:r>
              <a:rPr lang="en-US" i="1" dirty="0" smtClean="0"/>
              <a:t> </a:t>
            </a:r>
            <a:r>
              <a:rPr lang="en-US" i="1" dirty="0" err="1" smtClean="0"/>
              <a:t>i</a:t>
            </a:r>
            <a:r>
              <a:rPr lang="en-US" dirty="0" smtClean="0"/>
              <a:t>: </a:t>
            </a:r>
          </a:p>
          <a:p>
            <a:pPr eaLnBrk="1" hangingPunct="1"/>
            <a:endParaRPr lang="en-US" dirty="0" smtClean="0"/>
          </a:p>
          <a:p>
            <a:pPr eaLnBrk="1" hangingPunct="1">
              <a:buFont typeface="Wingdings 2" pitchFamily="18" charset="2"/>
              <a:buNone/>
            </a:pPr>
            <a:r>
              <a:rPr lang="en-US" dirty="0" err="1" smtClean="0"/>
              <a:t>U</a:t>
            </a:r>
            <a:r>
              <a:rPr lang="en-US" baseline="30000" dirty="0" err="1" smtClean="0"/>
              <a:t>i</a:t>
            </a:r>
            <a:r>
              <a:rPr lang="en-US" dirty="0" smtClean="0"/>
              <a:t>(.) = U of private good + U of security -  Negative effect of effort </a:t>
            </a:r>
            <a:r>
              <a:rPr lang="en-US" i="1" dirty="0" smtClean="0"/>
              <a:t>= m</a:t>
            </a:r>
            <a:r>
              <a:rPr lang="en-US" i="1" baseline="30000" dirty="0" smtClean="0"/>
              <a:t>i</a:t>
            </a:r>
            <a:r>
              <a:rPr lang="en-US" i="1" dirty="0" smtClean="0"/>
              <a:t> + S</a:t>
            </a:r>
            <a:r>
              <a:rPr lang="en-US" i="1" baseline="30000" dirty="0" smtClean="0"/>
              <a:t>i</a:t>
            </a:r>
            <a:r>
              <a:rPr lang="en-US" i="1" dirty="0" smtClean="0"/>
              <a:t> (</a:t>
            </a:r>
            <a:r>
              <a:rPr lang="en-US" i="1" dirty="0" err="1" smtClean="0"/>
              <a:t>e,t</a:t>
            </a:r>
            <a:r>
              <a:rPr lang="en-US" i="1" dirty="0" smtClean="0"/>
              <a:t> ) - N</a:t>
            </a:r>
            <a:r>
              <a:rPr lang="en-US" i="1" baseline="30000" dirty="0" smtClean="0"/>
              <a:t>i</a:t>
            </a:r>
            <a:r>
              <a:rPr lang="en-US" i="1" dirty="0" smtClean="0"/>
              <a:t> (</a:t>
            </a:r>
            <a:r>
              <a:rPr lang="en-US" i="1" dirty="0" err="1" smtClean="0"/>
              <a:t>e,t</a:t>
            </a:r>
            <a:r>
              <a:rPr lang="en-US" i="1" dirty="0" smtClean="0"/>
              <a:t>) </a:t>
            </a:r>
            <a:endParaRPr lang="en-US" dirty="0" smtClean="0"/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accent1">
                    <a:satMod val="150000"/>
                  </a:schemeClr>
                </a:solidFill>
              </a:rPr>
              <a:t>Environment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229600" cy="51816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>Utility from joint effort of country </a:t>
            </a:r>
            <a:r>
              <a:rPr lang="en-US" i="1" dirty="0" err="1" smtClean="0"/>
              <a:t>i</a:t>
            </a:r>
            <a:r>
              <a:rPr lang="en-US" dirty="0" smtClean="0"/>
              <a:t> is: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dirty="0" err="1" smtClean="0"/>
              <a:t>U</a:t>
            </a:r>
            <a:r>
              <a:rPr lang="en-US" baseline="30000" dirty="0" err="1" smtClean="0"/>
              <a:t>i</a:t>
            </a:r>
            <a:r>
              <a:rPr lang="en-US" dirty="0" smtClean="0"/>
              <a:t>(.) </a:t>
            </a:r>
            <a:r>
              <a:rPr lang="en-US" i="1" dirty="0" smtClean="0"/>
              <a:t>= m</a:t>
            </a:r>
            <a:r>
              <a:rPr lang="en-US" i="1" baseline="30000" dirty="0" smtClean="0"/>
              <a:t>i</a:t>
            </a:r>
            <a:r>
              <a:rPr lang="en-US" i="1" dirty="0" smtClean="0"/>
              <a:t> + </a:t>
            </a:r>
            <a:r>
              <a:rPr lang="en-US" i="1" dirty="0" err="1" smtClean="0"/>
              <a:t>λ</a:t>
            </a:r>
            <a:r>
              <a:rPr lang="en-US" i="1" baseline="30000" dirty="0" err="1" smtClean="0"/>
              <a:t>i</a:t>
            </a:r>
            <a:r>
              <a:rPr lang="en-US" i="1" dirty="0" smtClean="0"/>
              <a:t> (t)e  – e </a:t>
            </a:r>
            <a:r>
              <a:rPr lang="en-US" i="1" baseline="30000" dirty="0" smtClean="0"/>
              <a:t>2</a:t>
            </a:r>
            <a:r>
              <a:rPr lang="en-US" i="1" dirty="0" smtClean="0"/>
              <a:t> </a:t>
            </a:r>
            <a:endParaRPr lang="en-US" dirty="0" smtClean="0"/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>Where, m</a:t>
            </a:r>
            <a:r>
              <a:rPr lang="en-US" baseline="30000" dirty="0" smtClean="0"/>
              <a:t>i</a:t>
            </a:r>
            <a:r>
              <a:rPr lang="en-US" dirty="0" smtClean="0"/>
              <a:t>: Private good (money)</a:t>
            </a:r>
          </a:p>
          <a:p>
            <a:pPr eaLnBrk="1" hangingPunct="1"/>
            <a:r>
              <a:rPr lang="en-US" dirty="0" smtClean="0"/>
              <a:t>e = ∑</a:t>
            </a:r>
            <a:r>
              <a:rPr lang="en-US" baseline="-25000" dirty="0" err="1" smtClean="0"/>
              <a:t>i</a:t>
            </a:r>
            <a:r>
              <a:rPr lang="en-US" baseline="-25000" dirty="0" smtClean="0"/>
              <a:t>=1</a:t>
            </a:r>
            <a:r>
              <a:rPr lang="en-US" baseline="30000" dirty="0" smtClean="0"/>
              <a:t>I </a:t>
            </a:r>
            <a:r>
              <a:rPr lang="en-US" dirty="0" err="1" smtClean="0"/>
              <a:t>e</a:t>
            </a:r>
            <a:r>
              <a:rPr lang="en-US" baseline="30000" dirty="0" err="1" smtClean="0"/>
              <a:t>i</a:t>
            </a:r>
            <a:r>
              <a:rPr lang="en-US" dirty="0" smtClean="0"/>
              <a:t>: Joint security effort of the bloc </a:t>
            </a:r>
          </a:p>
          <a:p>
            <a:pPr eaLnBrk="1" hangingPunct="1"/>
            <a:r>
              <a:rPr lang="en-US" dirty="0" err="1" smtClean="0"/>
              <a:t>λ</a:t>
            </a:r>
            <a:r>
              <a:rPr lang="en-US" baseline="30000" dirty="0" err="1" smtClean="0"/>
              <a:t>i</a:t>
            </a:r>
            <a:r>
              <a:rPr lang="en-US" dirty="0" smtClean="0"/>
              <a:t>(.) : A private variable of </a:t>
            </a:r>
            <a:r>
              <a:rPr lang="en-US" i="1" dirty="0" err="1" smtClean="0"/>
              <a:t>i</a:t>
            </a:r>
            <a:r>
              <a:rPr lang="en-US" dirty="0" smtClean="0"/>
              <a:t>,  </a:t>
            </a:r>
            <a:r>
              <a:rPr lang="en-US" dirty="0" err="1" smtClean="0"/>
              <a:t>λ</a:t>
            </a:r>
            <a:r>
              <a:rPr lang="en-US" baseline="30000" dirty="0" err="1" smtClean="0"/>
              <a:t>i</a:t>
            </a:r>
            <a:r>
              <a:rPr lang="en-US" dirty="0" smtClean="0"/>
              <a:t> </a:t>
            </a:r>
            <a:r>
              <a:rPr lang="en-US" i="1" dirty="0" smtClean="0"/>
              <a:t> </a:t>
            </a:r>
            <a:r>
              <a:rPr lang="az-Cyrl-AZ" i="1" dirty="0" smtClean="0"/>
              <a:t>Є</a:t>
            </a:r>
            <a:r>
              <a:rPr lang="en-US" dirty="0" smtClean="0"/>
              <a:t> (0,∞) – level of “public support” for security</a:t>
            </a:r>
          </a:p>
          <a:p>
            <a:pPr eaLnBrk="1" hangingPunct="1"/>
            <a:r>
              <a:rPr lang="en-US" dirty="0" smtClean="0"/>
              <a:t>λ</a:t>
            </a:r>
            <a:r>
              <a:rPr lang="en-US" baseline="30000" dirty="0" smtClean="0"/>
              <a:t>’</a:t>
            </a:r>
            <a:r>
              <a:rPr lang="en-US" dirty="0" smtClean="0"/>
              <a:t>(t)&gt;0</a:t>
            </a:r>
            <a:endParaRPr lang="en-US" i="1" dirty="0" smtClean="0"/>
          </a:p>
          <a:p>
            <a:pPr eaLnBrk="1" hangingPunct="1">
              <a:buFont typeface="Wingdings 2" pitchFamily="18" charset="2"/>
              <a:buNone/>
            </a:pPr>
            <a:r>
              <a:rPr lang="en-US" i="1" dirty="0" smtClean="0"/>
              <a:t>(Single-peaked utility functions with different ideal points of security effort for countries)</a:t>
            </a:r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900" dirty="0" smtClean="0">
                <a:solidFill>
                  <a:schemeClr val="accent1">
                    <a:satMod val="150000"/>
                  </a:schemeClr>
                </a:solidFill>
              </a:rPr>
              <a:t>Environment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229600" cy="5334000"/>
          </a:xfrm>
        </p:spPr>
        <p:txBody>
          <a:bodyPr/>
          <a:lstStyle/>
          <a:p>
            <a:pPr eaLnBrk="1" hangingPunct="1"/>
            <a:r>
              <a:rPr lang="en-US" i="1" smtClean="0"/>
              <a:t>i</a:t>
            </a:r>
            <a:r>
              <a:rPr lang="en-US" smtClean="0"/>
              <a:t>’s Budget constraint: m</a:t>
            </a:r>
            <a:r>
              <a:rPr lang="en-US" baseline="30000" smtClean="0"/>
              <a:t>i</a:t>
            </a:r>
            <a:r>
              <a:rPr lang="en-US" smtClean="0"/>
              <a:t> + C(e</a:t>
            </a:r>
            <a:r>
              <a:rPr lang="en-US" baseline="30000" smtClean="0"/>
              <a:t>i</a:t>
            </a:r>
            <a:r>
              <a:rPr lang="en-US" smtClean="0"/>
              <a:t>) ≤ M</a:t>
            </a:r>
            <a:r>
              <a:rPr lang="en-US" baseline="30000" smtClean="0"/>
              <a:t>i</a:t>
            </a:r>
            <a:endParaRPr lang="en-US" smtClean="0"/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Where, M</a:t>
            </a:r>
            <a:r>
              <a:rPr lang="en-US" baseline="30000" smtClean="0"/>
              <a:t>i</a:t>
            </a:r>
            <a:r>
              <a:rPr lang="en-US" smtClean="0"/>
              <a:t> = initial endowment</a:t>
            </a:r>
            <a:r>
              <a:rPr lang="en-US" b="1" smtClean="0"/>
              <a:t> </a:t>
            </a:r>
            <a:r>
              <a:rPr lang="en-US" smtClean="0"/>
              <a:t>of private good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 </a:t>
            </a:r>
          </a:p>
          <a:p>
            <a:pPr eaLnBrk="1" hangingPunct="1"/>
            <a:r>
              <a:rPr lang="en-US" smtClean="0"/>
              <a:t>Linear Costs: C(e</a:t>
            </a:r>
            <a:r>
              <a:rPr lang="en-US" baseline="30000" smtClean="0"/>
              <a:t>i</a:t>
            </a:r>
            <a:r>
              <a:rPr lang="en-US" smtClean="0"/>
              <a:t>) = ce</a:t>
            </a:r>
            <a:r>
              <a:rPr lang="en-US" baseline="30000" smtClean="0"/>
              <a:t>i</a:t>
            </a:r>
            <a:r>
              <a:rPr lang="en-US" smtClean="0"/>
              <a:t>, c &gt; 0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 </a:t>
            </a:r>
          </a:p>
          <a:p>
            <a:pPr eaLnBrk="1" hangingPunct="1"/>
            <a:r>
              <a:rPr lang="en-US" smtClean="0"/>
              <a:t>The payoff (net benefit) of a country from effort is: 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V</a:t>
            </a:r>
            <a:r>
              <a:rPr lang="en-US" baseline="30000" smtClean="0"/>
              <a:t>i</a:t>
            </a:r>
            <a:r>
              <a:rPr lang="en-US" smtClean="0"/>
              <a:t> = M</a:t>
            </a:r>
            <a:r>
              <a:rPr lang="en-US" baseline="30000" smtClean="0"/>
              <a:t>i</a:t>
            </a:r>
            <a:r>
              <a:rPr lang="en-US" smtClean="0"/>
              <a:t> + λ</a:t>
            </a:r>
            <a:r>
              <a:rPr lang="en-US" baseline="30000" smtClean="0"/>
              <a:t>i</a:t>
            </a:r>
            <a:r>
              <a:rPr lang="en-US" smtClean="0"/>
              <a:t> ( t)∑</a:t>
            </a:r>
            <a:r>
              <a:rPr lang="en-US" baseline="-25000" smtClean="0"/>
              <a:t>i=1</a:t>
            </a:r>
            <a:r>
              <a:rPr lang="en-US" baseline="30000" smtClean="0"/>
              <a:t>I </a:t>
            </a:r>
            <a:r>
              <a:rPr lang="en-US" smtClean="0"/>
              <a:t>e</a:t>
            </a:r>
            <a:r>
              <a:rPr lang="en-US" baseline="30000" smtClean="0"/>
              <a:t>i</a:t>
            </a:r>
            <a:r>
              <a:rPr lang="en-US" smtClean="0"/>
              <a:t>– (∑</a:t>
            </a:r>
            <a:r>
              <a:rPr lang="en-US" baseline="-25000" smtClean="0"/>
              <a:t>i=1</a:t>
            </a:r>
            <a:r>
              <a:rPr lang="en-US" baseline="30000" smtClean="0"/>
              <a:t>I </a:t>
            </a:r>
            <a:r>
              <a:rPr lang="en-US" smtClean="0"/>
              <a:t>e</a:t>
            </a:r>
            <a:r>
              <a:rPr lang="en-US" baseline="30000" smtClean="0"/>
              <a:t>i</a:t>
            </a:r>
            <a:r>
              <a:rPr lang="en-US" smtClean="0"/>
              <a:t>)</a:t>
            </a:r>
            <a:r>
              <a:rPr lang="en-US" baseline="30000" smtClean="0"/>
              <a:t>2</a:t>
            </a:r>
            <a:r>
              <a:rPr lang="en-US" smtClean="0"/>
              <a:t> - ce</a:t>
            </a:r>
            <a:r>
              <a:rPr lang="en-US" baseline="30000" smtClean="0"/>
              <a:t>i</a:t>
            </a:r>
            <a:endParaRPr lang="en-US" smtClean="0"/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 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2062</TotalTime>
  <Words>1134</Words>
  <Application>Microsoft Office PowerPoint</Application>
  <PresentationFormat>On-screen Show (4:3)</PresentationFormat>
  <Paragraphs>187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Civic</vt:lpstr>
      <vt:lpstr>Designing Institutions for Global Security </vt:lpstr>
      <vt:lpstr>Background</vt:lpstr>
      <vt:lpstr>   Questions</vt:lpstr>
      <vt:lpstr>   Literature</vt:lpstr>
      <vt:lpstr>Literature</vt:lpstr>
      <vt:lpstr>Environment</vt:lpstr>
      <vt:lpstr>Environment</vt:lpstr>
      <vt:lpstr>Environment</vt:lpstr>
      <vt:lpstr>Environment</vt:lpstr>
      <vt:lpstr>The Rogue State</vt:lpstr>
      <vt:lpstr>  Nash equilibrium of the non-cooperative simultaneous effort choice game</vt:lpstr>
      <vt:lpstr>Efficiency </vt:lpstr>
      <vt:lpstr>Comparison of the efficient and unilateral outcomes</vt:lpstr>
      <vt:lpstr>Institution Design</vt:lpstr>
      <vt:lpstr>The Institutional Game</vt:lpstr>
      <vt:lpstr>The Institutional Game</vt:lpstr>
      <vt:lpstr>The Main Result</vt:lpstr>
      <vt:lpstr>The Sub-game Perfect Outcome</vt:lpstr>
      <vt:lpstr>Some Implications</vt:lpstr>
      <vt:lpstr> Relaxing the assumption λ’(t)&gt;0   (λ’(t)&lt;0  for payees only)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STRUCTURING INTERNATIONAL INSTITUTIONS FOR THE EFFICIENT PROVISIONING OF GLOBAL SECURITY</dc:title>
  <dc:creator>Rupayan</dc:creator>
  <cp:lastModifiedBy>Gupta, Rupayan</cp:lastModifiedBy>
  <cp:revision>148</cp:revision>
  <dcterms:created xsi:type="dcterms:W3CDTF">2007-10-18T23:58:48Z</dcterms:created>
  <dcterms:modified xsi:type="dcterms:W3CDTF">2012-11-05T00:38:20Z</dcterms:modified>
</cp:coreProperties>
</file>