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96"/>
  </p:notesMasterIdLst>
  <p:sldIdLst>
    <p:sldId id="389" r:id="rId3"/>
    <p:sldId id="391" r:id="rId4"/>
    <p:sldId id="260" r:id="rId5"/>
    <p:sldId id="263" r:id="rId6"/>
    <p:sldId id="261" r:id="rId7"/>
    <p:sldId id="262" r:id="rId8"/>
    <p:sldId id="390" r:id="rId9"/>
    <p:sldId id="268" r:id="rId10"/>
    <p:sldId id="269" r:id="rId11"/>
    <p:sldId id="270" r:id="rId12"/>
    <p:sldId id="298" r:id="rId13"/>
    <p:sldId id="308" r:id="rId14"/>
    <p:sldId id="309" r:id="rId15"/>
    <p:sldId id="311" r:id="rId16"/>
    <p:sldId id="318" r:id="rId17"/>
    <p:sldId id="312" r:id="rId18"/>
    <p:sldId id="310" r:id="rId19"/>
    <p:sldId id="300" r:id="rId20"/>
    <p:sldId id="313" r:id="rId21"/>
    <p:sldId id="302" r:id="rId22"/>
    <p:sldId id="303" r:id="rId23"/>
    <p:sldId id="293" r:id="rId24"/>
    <p:sldId id="320" r:id="rId25"/>
    <p:sldId id="306" r:id="rId26"/>
    <p:sldId id="257" r:id="rId27"/>
    <p:sldId id="258" r:id="rId28"/>
    <p:sldId id="321" r:id="rId29"/>
    <p:sldId id="322" r:id="rId30"/>
    <p:sldId id="299" r:id="rId31"/>
    <p:sldId id="323" r:id="rId32"/>
    <p:sldId id="324" r:id="rId33"/>
    <p:sldId id="266" r:id="rId34"/>
    <p:sldId id="304" r:id="rId35"/>
    <p:sldId id="267" r:id="rId36"/>
    <p:sldId id="305" r:id="rId37"/>
    <p:sldId id="307" r:id="rId38"/>
    <p:sldId id="319" r:id="rId39"/>
    <p:sldId id="265" r:id="rId40"/>
    <p:sldId id="271" r:id="rId41"/>
    <p:sldId id="272" r:id="rId42"/>
    <p:sldId id="273"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92" r:id="rId57"/>
    <p:sldId id="315" r:id="rId58"/>
    <p:sldId id="316" r:id="rId59"/>
    <p:sldId id="317" r:id="rId60"/>
    <p:sldId id="339" r:id="rId61"/>
    <p:sldId id="340" r:id="rId62"/>
    <p:sldId id="341" r:id="rId63"/>
    <p:sldId id="342" r:id="rId64"/>
    <p:sldId id="343" r:id="rId65"/>
    <p:sldId id="344" r:id="rId66"/>
    <p:sldId id="345" r:id="rId67"/>
    <p:sldId id="348" r:id="rId68"/>
    <p:sldId id="349" r:id="rId69"/>
    <p:sldId id="354" r:id="rId70"/>
    <p:sldId id="355" r:id="rId71"/>
    <p:sldId id="356" r:id="rId72"/>
    <p:sldId id="357" r:id="rId73"/>
    <p:sldId id="358" r:id="rId74"/>
    <p:sldId id="359" r:id="rId75"/>
    <p:sldId id="360" r:id="rId76"/>
    <p:sldId id="361" r:id="rId77"/>
    <p:sldId id="362" r:id="rId78"/>
    <p:sldId id="363" r:id="rId79"/>
    <p:sldId id="364" r:id="rId80"/>
    <p:sldId id="393" r:id="rId81"/>
    <p:sldId id="366" r:id="rId82"/>
    <p:sldId id="367" r:id="rId83"/>
    <p:sldId id="369" r:id="rId84"/>
    <p:sldId id="370" r:id="rId85"/>
    <p:sldId id="371" r:id="rId86"/>
    <p:sldId id="372" r:id="rId87"/>
    <p:sldId id="375" r:id="rId88"/>
    <p:sldId id="376" r:id="rId89"/>
    <p:sldId id="379" r:id="rId90"/>
    <p:sldId id="381" r:id="rId91"/>
    <p:sldId id="382" r:id="rId92"/>
    <p:sldId id="383" r:id="rId93"/>
    <p:sldId id="380" r:id="rId94"/>
    <p:sldId id="394" r:id="rId9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53" d="100"/>
          <a:sy n="53" d="100"/>
        </p:scale>
        <p:origin x="-432" y="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08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A907E4-2D03-B141-8ADD-DA26A2E81C51}" type="datetimeFigureOut">
              <a:rPr lang="en-US" smtClean="0"/>
              <a:t>12/15/2012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E60680-E1F9-2141-9174-4E4D2950E91C}" type="slidenum">
              <a:rPr lang="en-US" smtClean="0"/>
              <a:t>‹#›</a:t>
            </a:fld>
            <a:endParaRPr lang="en-US"/>
          </a:p>
        </p:txBody>
      </p:sp>
    </p:spTree>
    <p:extLst>
      <p:ext uri="{BB962C8B-B14F-4D97-AF65-F5344CB8AC3E}">
        <p14:creationId xmlns:p14="http://schemas.microsoft.com/office/powerpoint/2010/main" val="390629821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consumers of building design and construction are insisting on efficient and predictable processes for the delivery of building projects, and the industry is responding with integrated and collaborative methods that are changing the way we design and build.</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10</a:t>
            </a:fld>
            <a:endParaRPr lang="en-US"/>
          </a:p>
        </p:txBody>
      </p:sp>
    </p:spTree>
    <p:extLst>
      <p:ext uri="{BB962C8B-B14F-4D97-AF65-F5344CB8AC3E}">
        <p14:creationId xmlns:p14="http://schemas.microsoft.com/office/powerpoint/2010/main" val="441424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However, over the past decade that culture has been changing in response to pressure from the design and construction professions and the exigencies of the “real world”.</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19</a:t>
            </a:fld>
            <a:endParaRPr lang="en-US"/>
          </a:p>
        </p:txBody>
      </p:sp>
    </p:spTree>
    <p:extLst>
      <p:ext uri="{BB962C8B-B14F-4D97-AF65-F5344CB8AC3E}">
        <p14:creationId xmlns:p14="http://schemas.microsoft.com/office/powerpoint/2010/main" val="20331595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Integrated practices and integrated project delivery such</a:t>
            </a:r>
            <a:r>
              <a:rPr lang="en-US" sz="1200" kern="1200" baseline="0" dirty="0" smtClean="0">
                <a:solidFill>
                  <a:schemeClr val="tx1"/>
                </a:solidFill>
                <a:effectLst/>
                <a:latin typeface="+mn-lt"/>
                <a:ea typeface="+mn-ea"/>
                <a:cs typeface="+mn-cs"/>
              </a:rPr>
              <a:t> as </a:t>
            </a:r>
            <a:r>
              <a:rPr lang="en-US" sz="1200" kern="1200" dirty="0" smtClean="0">
                <a:solidFill>
                  <a:schemeClr val="tx1"/>
                </a:solidFill>
                <a:effectLst/>
                <a:latin typeface="+mn-lt"/>
                <a:ea typeface="+mn-ea"/>
                <a:cs typeface="+mn-cs"/>
              </a:rPr>
              <a:t>IPD and Lean Construction are clearly "hot" topics in the design and construction industry today.</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20</a:t>
            </a:fld>
            <a:endParaRPr lang="en-US"/>
          </a:p>
        </p:txBody>
      </p:sp>
    </p:spTree>
    <p:extLst>
      <p:ext uri="{BB962C8B-B14F-4D97-AF65-F5344CB8AC3E}">
        <p14:creationId xmlns:p14="http://schemas.microsoft.com/office/powerpoint/2010/main" val="1795000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They are a response to pressures from building owners and developers for more efficient and predictable processes for designing and constructing buildings,</a:t>
            </a:r>
            <a:r>
              <a:rPr lang="en-US" dirty="0" smtClean="0">
                <a:effectLst/>
              </a:rPr>
              <a:t> </a:t>
            </a:r>
            <a:r>
              <a:rPr lang="en-US" sz="1200" kern="1200" dirty="0" smtClean="0">
                <a:solidFill>
                  <a:schemeClr val="tx1"/>
                </a:solidFill>
                <a:effectLst/>
                <a:latin typeface="+mn-lt"/>
                <a:ea typeface="+mn-ea"/>
                <a:cs typeface="+mn-cs"/>
              </a:rPr>
              <a:t>and to the increasing availability of advanced digital technologies such as Building Information Modeling (BIM).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21</a:t>
            </a:fld>
            <a:endParaRPr lang="en-US"/>
          </a:p>
        </p:txBody>
      </p:sp>
    </p:spTree>
    <p:extLst>
      <p:ext uri="{BB962C8B-B14F-4D97-AF65-F5344CB8AC3E}">
        <p14:creationId xmlns:p14="http://schemas.microsoft.com/office/powerpoint/2010/main" val="3458851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Students to explore the theoretical underpinnings of integrated practice by researching both historic precedents for manufacturing in post World War II Japan such as the Kaizen process improvements and the work of W Edwards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Deming, as well as more contemporary theories that have generated Lean practices and IPD.</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23</a:t>
            </a:fld>
            <a:endParaRPr lang="en-US"/>
          </a:p>
        </p:txBody>
      </p:sp>
    </p:spTree>
    <p:extLst>
      <p:ext uri="{BB962C8B-B14F-4D97-AF65-F5344CB8AC3E}">
        <p14:creationId xmlns:p14="http://schemas.microsoft.com/office/powerpoint/2010/main" val="2449160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24</a:t>
            </a:fld>
            <a:endParaRPr lang="en-US"/>
          </a:p>
        </p:txBody>
      </p:sp>
    </p:spTree>
    <p:extLst>
      <p:ext uri="{BB962C8B-B14F-4D97-AF65-F5344CB8AC3E}">
        <p14:creationId xmlns:p14="http://schemas.microsoft.com/office/powerpoint/2010/main" val="3695454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Century Gothic"/>
                <a:cs typeface="Century Gothic"/>
              </a:rPr>
              <a:t>The term </a:t>
            </a:r>
            <a:r>
              <a:rPr lang="en-US" sz="1200" b="1" i="1" dirty="0" smtClean="0">
                <a:latin typeface="Century Gothic"/>
                <a:cs typeface="Century Gothic"/>
              </a:rPr>
              <a:t>Kaizen </a:t>
            </a:r>
            <a:r>
              <a:rPr lang="en-US" sz="1200" i="1" dirty="0" smtClean="0">
                <a:latin typeface="Century Gothic"/>
                <a:cs typeface="Century Gothic"/>
              </a:rPr>
              <a:t>is derived from two Japanese characters; </a:t>
            </a:r>
          </a:p>
          <a:p>
            <a:r>
              <a:rPr lang="en-US" sz="1200" b="1" i="1" dirty="0" err="1" smtClean="0">
                <a:latin typeface="Century Gothic"/>
                <a:cs typeface="Century Gothic"/>
              </a:rPr>
              <a:t>kai</a:t>
            </a:r>
            <a:r>
              <a:rPr lang="en-US" sz="1200" i="1" dirty="0" smtClean="0">
                <a:latin typeface="Century Gothic"/>
                <a:cs typeface="Century Gothic"/>
              </a:rPr>
              <a:t>, meaning “change” and </a:t>
            </a:r>
            <a:r>
              <a:rPr lang="en-US" sz="1200" b="1" i="1" dirty="0" err="1" smtClean="0">
                <a:latin typeface="Century Gothic"/>
                <a:cs typeface="Century Gothic"/>
              </a:rPr>
              <a:t>zen</a:t>
            </a:r>
            <a:r>
              <a:rPr lang="en-US" sz="1200" b="1" i="1" dirty="0" smtClean="0">
                <a:latin typeface="Century Gothic"/>
                <a:cs typeface="Century Gothic"/>
              </a:rPr>
              <a:t> </a:t>
            </a:r>
            <a:r>
              <a:rPr lang="en-US" sz="1200" i="1" dirty="0" smtClean="0">
                <a:latin typeface="Century Gothic"/>
                <a:cs typeface="Century Gothic"/>
              </a:rPr>
              <a:t>meaning “continuous improvement.”</a:t>
            </a:r>
          </a:p>
        </p:txBody>
      </p:sp>
      <p:sp>
        <p:nvSpPr>
          <p:cNvPr id="4" name="Slide Number Placeholder 3"/>
          <p:cNvSpPr>
            <a:spLocks noGrp="1"/>
          </p:cNvSpPr>
          <p:nvPr>
            <p:ph type="sldNum" sz="quarter" idx="10"/>
          </p:nvPr>
        </p:nvSpPr>
        <p:spPr/>
        <p:txBody>
          <a:bodyPr/>
          <a:lstStyle/>
          <a:p>
            <a:fld id="{55E60680-E1F9-2141-9174-4E4D2950E91C}" type="slidenum">
              <a:rPr lang="en-US" smtClean="0"/>
              <a:t>26</a:t>
            </a:fld>
            <a:endParaRPr lang="en-US"/>
          </a:p>
        </p:txBody>
      </p:sp>
    </p:spTree>
    <p:extLst>
      <p:ext uri="{BB962C8B-B14F-4D97-AF65-F5344CB8AC3E}">
        <p14:creationId xmlns:p14="http://schemas.microsoft.com/office/powerpoint/2010/main" val="369229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In contrast to the traditional design and construction methodology, the integrated approach promotes early and active collaboration among owners, designers, constructors, along with planners, landscape designers, consulting engineers, and other members of the design and construction team, including input from subcontractors, major suppliers, and fabricators.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29</a:t>
            </a:fld>
            <a:endParaRPr lang="en-US"/>
          </a:p>
        </p:txBody>
      </p:sp>
    </p:spTree>
    <p:extLst>
      <p:ext uri="{BB962C8B-B14F-4D97-AF65-F5344CB8AC3E}">
        <p14:creationId xmlns:p14="http://schemas.microsoft.com/office/powerpoint/2010/main" val="3821304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other recent change in both professional and academic circles is the continued development and sophistication of advanced digital technologies, particularly with respect to three-dimensional modeling.</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32</a:t>
            </a:fld>
            <a:endParaRPr lang="en-US"/>
          </a:p>
        </p:txBody>
      </p:sp>
    </p:spTree>
    <p:extLst>
      <p:ext uri="{BB962C8B-B14F-4D97-AF65-F5344CB8AC3E}">
        <p14:creationId xmlns:p14="http://schemas.microsoft.com/office/powerpoint/2010/main" val="710692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Designers and constructors are now able </a:t>
            </a:r>
            <a:r>
              <a:rPr lang="en-US" sz="1200" b="1" kern="1200" dirty="0" smtClean="0">
                <a:solidFill>
                  <a:schemeClr val="tx1"/>
                </a:solidFill>
                <a:effectLst/>
                <a:latin typeface="+mn-lt"/>
                <a:ea typeface="+mn-ea"/>
                <a:cs typeface="+mn-cs"/>
              </a:rPr>
              <a:t>to create and share </a:t>
            </a:r>
            <a:r>
              <a:rPr lang="en-US" sz="1200" kern="1200" dirty="0" smtClean="0">
                <a:solidFill>
                  <a:schemeClr val="tx1"/>
                </a:solidFill>
                <a:effectLst/>
                <a:latin typeface="+mn-lt"/>
                <a:ea typeface="+mn-ea"/>
                <a:cs typeface="+mn-cs"/>
              </a:rPr>
              <a:t>smart, virtual models that contain all the elements of a proposed project, including information that can be used to establish costs, construction sequencing, and scheduling parameters.  The nomenclature of this virtual model has been universally accepted as the Building Information Model (BIM).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33</a:t>
            </a:fld>
            <a:endParaRPr lang="en-US"/>
          </a:p>
        </p:txBody>
      </p:sp>
    </p:spTree>
    <p:extLst>
      <p:ext uri="{BB962C8B-B14F-4D97-AF65-F5344CB8AC3E}">
        <p14:creationId xmlns:p14="http://schemas.microsoft.com/office/powerpoint/2010/main" val="3458851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dirty="0" smtClean="0"/>
              <a:t>“Prepare yourself for a profession you are not going to recognize a decade from now. Survival—if you want to survive you will change. You will not practice architecture if you are not up to speed with [BIM].”</a:t>
            </a:r>
            <a:endParaRPr lang="en-US" sz="1200" dirty="0" smtClean="0"/>
          </a:p>
          <a:p>
            <a:r>
              <a:rPr lang="en-US" sz="1200" i="1" dirty="0" smtClean="0"/>
              <a:t>Thomas </a:t>
            </a:r>
            <a:r>
              <a:rPr lang="en-US" sz="1200" i="1" dirty="0" err="1" smtClean="0"/>
              <a:t>Mayne</a:t>
            </a:r>
            <a:r>
              <a:rPr lang="en-US" sz="1200" i="1" dirty="0" smtClean="0"/>
              <a:t> FAIA, Principal </a:t>
            </a:r>
            <a:r>
              <a:rPr lang="en-US" sz="1200" i="1" dirty="0" err="1" smtClean="0"/>
              <a:t>Morphosis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34</a:t>
            </a:fld>
            <a:endParaRPr lang="en-US"/>
          </a:p>
        </p:txBody>
      </p:sp>
    </p:spTree>
    <p:extLst>
      <p:ext uri="{BB962C8B-B14F-4D97-AF65-F5344CB8AC3E}">
        <p14:creationId xmlns:p14="http://schemas.microsoft.com/office/powerpoint/2010/main" val="803689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Traditionally, schools of architecture are not great laboratories to explore the</a:t>
            </a:r>
            <a:r>
              <a:rPr lang="en-US" sz="1200" kern="1200" dirty="0" smtClean="0">
                <a:solidFill>
                  <a:schemeClr val="tx1"/>
                </a:solidFill>
                <a:effectLst/>
                <a:latin typeface="+mn-lt"/>
                <a:ea typeface="+mn-ea"/>
                <a:cs typeface="+mn-cs"/>
              </a:rPr>
              <a:t> collaborative processes and teamwork that are essential to integrated design and delivery practices as exemplified by Lean Construction.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11</a:t>
            </a:fld>
            <a:endParaRPr lang="en-US"/>
          </a:p>
        </p:txBody>
      </p:sp>
    </p:spTree>
    <p:extLst>
      <p:ext uri="{BB962C8B-B14F-4D97-AF65-F5344CB8AC3E}">
        <p14:creationId xmlns:p14="http://schemas.microsoft.com/office/powerpoint/2010/main" val="38213048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Can an institutionally enshrined resistance to this new approach to design and delivery in the Academy be overcome? Should it?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These are the questions that institutions that teach </a:t>
            </a:r>
            <a:r>
              <a:rPr lang="en-US" sz="1200" b="1" kern="1200" dirty="0" smtClean="0">
                <a:solidFill>
                  <a:schemeClr val="tx1"/>
                </a:solidFill>
                <a:effectLst/>
                <a:latin typeface="+mn-lt"/>
                <a:ea typeface="+mn-ea"/>
                <a:cs typeface="+mn-cs"/>
              </a:rPr>
              <a:t>design and construction practices </a:t>
            </a:r>
            <a:r>
              <a:rPr lang="en-US" sz="1200" kern="1200" dirty="0" smtClean="0">
                <a:solidFill>
                  <a:schemeClr val="tx1"/>
                </a:solidFill>
                <a:effectLst/>
                <a:latin typeface="+mn-lt"/>
                <a:ea typeface="+mn-ea"/>
                <a:cs typeface="+mn-cs"/>
              </a:rPr>
              <a:t>are wrestling with all over the country.</a:t>
            </a:r>
            <a:r>
              <a:rPr lang="en-US" dirty="0" smtClean="0">
                <a:effectLst/>
              </a:rPr>
              <a:t> </a:t>
            </a:r>
          </a:p>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35</a:t>
            </a:fld>
            <a:endParaRPr lang="en-US"/>
          </a:p>
        </p:txBody>
      </p:sp>
    </p:spTree>
    <p:extLst>
      <p:ext uri="{BB962C8B-B14F-4D97-AF65-F5344CB8AC3E}">
        <p14:creationId xmlns:p14="http://schemas.microsoft.com/office/powerpoint/2010/main" val="2345208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How can Schools of Architecture respond to this changing paradigm? Can we overcome a deep-seated resistance to collaborative planning and design? Can we respond to the construction industry’s call for prepared, skilled graduate architects who can “hit the ground running”? Can we begin to simulate the essential elements of this new approach to design and construction in coursework for advanced students? In an academic setting can we explore…?</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36</a:t>
            </a:fld>
            <a:endParaRPr lang="en-US"/>
          </a:p>
        </p:txBody>
      </p:sp>
    </p:spTree>
    <p:extLst>
      <p:ext uri="{BB962C8B-B14F-4D97-AF65-F5344CB8AC3E}">
        <p14:creationId xmlns:p14="http://schemas.microsoft.com/office/powerpoint/2010/main" val="2345208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37</a:t>
            </a:fld>
            <a:endParaRPr lang="en-US"/>
          </a:p>
        </p:txBody>
      </p:sp>
    </p:spTree>
    <p:extLst>
      <p:ext uri="{BB962C8B-B14F-4D97-AF65-F5344CB8AC3E}">
        <p14:creationId xmlns:p14="http://schemas.microsoft.com/office/powerpoint/2010/main" val="4190906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course we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have been evolving over the past few years has been formulated to begin to address those questions. The intention of the course is to explore new practice methods, specifically IPD and Lean</a:t>
            </a:r>
            <a:r>
              <a:rPr lang="en-US" sz="1200" kern="1200" baseline="0" dirty="0" smtClean="0">
                <a:solidFill>
                  <a:schemeClr val="tx1"/>
                </a:solidFill>
                <a:effectLst/>
                <a:latin typeface="+mn-lt"/>
                <a:ea typeface="+mn-ea"/>
                <a:cs typeface="+mn-cs"/>
              </a:rPr>
              <a:t> Design</a:t>
            </a:r>
            <a:r>
              <a:rPr lang="en-US" sz="1200" kern="1200" dirty="0" smtClean="0">
                <a:solidFill>
                  <a:schemeClr val="tx1"/>
                </a:solidFill>
                <a:effectLst/>
                <a:latin typeface="+mn-lt"/>
                <a:ea typeface="+mn-ea"/>
                <a:cs typeface="+mn-cs"/>
              </a:rPr>
              <a:t> combined with exposure to and utilization of BIM technology as it pertains to design and decision-making in design and construction practice.</a:t>
            </a:r>
          </a:p>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38</a:t>
            </a:fld>
            <a:endParaRPr lang="en-US"/>
          </a:p>
        </p:txBody>
      </p:sp>
    </p:spTree>
    <p:extLst>
      <p:ext uri="{BB962C8B-B14F-4D97-AF65-F5344CB8AC3E}">
        <p14:creationId xmlns:p14="http://schemas.microsoft.com/office/powerpoint/2010/main" val="4190906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At its essence, this course is about a process and a tool: IPD is the process, and BIM is the tool.</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39</a:t>
            </a:fld>
            <a:endParaRPr lang="en-US"/>
          </a:p>
        </p:txBody>
      </p:sp>
    </p:spTree>
    <p:extLst>
      <p:ext uri="{BB962C8B-B14F-4D97-AF65-F5344CB8AC3E}">
        <p14:creationId xmlns:p14="http://schemas.microsoft.com/office/powerpoint/2010/main" val="2579884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IPD is a “Relational Contracting approach that aligns project objectives with the interests of key participants. It creates an organization able to apply the principles and practices of the Lean Project Delivery System”.</a:t>
            </a:r>
            <a:r>
              <a:rPr lang="en-US" dirty="0" smtClean="0">
                <a:effectLst/>
              </a:rPr>
              <a:t> </a:t>
            </a:r>
          </a:p>
          <a:p>
            <a:r>
              <a:rPr lang="en-US" sz="1200" kern="1200" dirty="0" smtClean="0">
                <a:solidFill>
                  <a:schemeClr val="tx1"/>
                </a:solidFill>
                <a:effectLst/>
                <a:latin typeface="+mn-lt"/>
                <a:ea typeface="+mn-ea"/>
                <a:cs typeface="+mn-cs"/>
              </a:rPr>
              <a:t>BIM’s inevitable universal adoption will influence—and be influenced by—changes in project delivery systems.</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40</a:t>
            </a:fld>
            <a:endParaRPr lang="en-US"/>
          </a:p>
        </p:txBody>
      </p:sp>
    </p:spTree>
    <p:extLst>
      <p:ext uri="{BB962C8B-B14F-4D97-AF65-F5344CB8AC3E}">
        <p14:creationId xmlns:p14="http://schemas.microsoft.com/office/powerpoint/2010/main" val="27555450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41</a:t>
            </a:fld>
            <a:endParaRPr lang="en-US"/>
          </a:p>
        </p:txBody>
      </p:sp>
    </p:spTree>
    <p:extLst>
      <p:ext uri="{BB962C8B-B14F-4D97-AF65-F5344CB8AC3E}">
        <p14:creationId xmlns:p14="http://schemas.microsoft.com/office/powerpoint/2010/main" val="29720673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55</a:t>
            </a:fld>
            <a:endParaRPr lang="en-US"/>
          </a:p>
        </p:txBody>
      </p:sp>
    </p:spTree>
    <p:extLst>
      <p:ext uri="{BB962C8B-B14F-4D97-AF65-F5344CB8AC3E}">
        <p14:creationId xmlns:p14="http://schemas.microsoft.com/office/powerpoint/2010/main" val="4190906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 interdisciplinary course – involving architecture</a:t>
            </a:r>
            <a:r>
              <a:rPr lang="en-US" sz="1200" kern="1200" baseline="0" dirty="0" smtClean="0">
                <a:solidFill>
                  <a:schemeClr val="tx1"/>
                </a:solidFill>
                <a:effectLst/>
                <a:latin typeface="+mn-lt"/>
                <a:ea typeface="+mn-ea"/>
                <a:cs typeface="+mn-cs"/>
              </a:rPr>
              <a:t> students designing a case study for a small project – working in teams that represent at the minimum – the owner’s, the designer’s and the constructor’s perspectives. </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5E60680-E1F9-2141-9174-4E4D2950E91C}" type="slidenum">
              <a:rPr lang="en-US" smtClean="0"/>
              <a:t>56</a:t>
            </a:fld>
            <a:endParaRPr lang="en-US"/>
          </a:p>
        </p:txBody>
      </p:sp>
    </p:spTree>
    <p:extLst>
      <p:ext uri="{BB962C8B-B14F-4D97-AF65-F5344CB8AC3E}">
        <p14:creationId xmlns:p14="http://schemas.microsoft.com/office/powerpoint/2010/main" val="4919048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Wherein teams of architecture and construction management</a:t>
            </a:r>
            <a:r>
              <a:rPr lang="en-US" sz="1200" kern="1200" baseline="0" dirty="0" smtClean="0">
                <a:solidFill>
                  <a:schemeClr val="tx1"/>
                </a:solidFill>
                <a:effectLst/>
                <a:latin typeface="+mn-lt"/>
                <a:ea typeface="+mn-ea"/>
                <a:cs typeface="+mn-cs"/>
              </a:rPr>
              <a:t> students collaborate continuously throughout the semester</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5E60680-E1F9-2141-9174-4E4D2950E91C}" type="slidenum">
              <a:rPr lang="en-US" smtClean="0"/>
              <a:t>57</a:t>
            </a:fld>
            <a:endParaRPr lang="en-US"/>
          </a:p>
        </p:txBody>
      </p:sp>
    </p:spTree>
    <p:extLst>
      <p:ext uri="{BB962C8B-B14F-4D97-AF65-F5344CB8AC3E}">
        <p14:creationId xmlns:p14="http://schemas.microsoft.com/office/powerpoint/2010/main" val="3377793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Schools of architecture are known for their “studio” culture with a strong emphasis on originality and individuality.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12</a:t>
            </a:fld>
            <a:endParaRPr lang="en-US"/>
          </a:p>
        </p:txBody>
      </p:sp>
    </p:spTree>
    <p:extLst>
      <p:ext uri="{BB962C8B-B14F-4D97-AF65-F5344CB8AC3E}">
        <p14:creationId xmlns:p14="http://schemas.microsoft.com/office/powerpoint/2010/main" val="1002743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conceptualize, design, cost</a:t>
            </a:r>
            <a:r>
              <a:rPr lang="en-US" baseline="0" dirty="0" smtClean="0"/>
              <a:t> out, schedule, and strategize a small project.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58</a:t>
            </a:fld>
            <a:endParaRPr lang="en-US"/>
          </a:p>
        </p:txBody>
      </p:sp>
    </p:spTree>
    <p:extLst>
      <p:ext uri="{BB962C8B-B14F-4D97-AF65-F5344CB8AC3E}">
        <p14:creationId xmlns:p14="http://schemas.microsoft.com/office/powerpoint/2010/main" val="426864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Thus, historically they have not been fertile ground for an exploration of the collaborative processes and teamwork that are essential to integrated design and delivery (IPD) practices as exemplified by Lean Construction.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13</a:t>
            </a:fld>
            <a:endParaRPr lang="en-US"/>
          </a:p>
        </p:txBody>
      </p:sp>
    </p:spTree>
    <p:extLst>
      <p:ext uri="{BB962C8B-B14F-4D97-AF65-F5344CB8AC3E}">
        <p14:creationId xmlns:p14="http://schemas.microsoft.com/office/powerpoint/2010/main" val="1114019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Students learn about, admire, and follow the exploits of a cadre of “hero-architects” in the design studio and in their coursework.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14</a:t>
            </a:fld>
            <a:endParaRPr lang="en-US"/>
          </a:p>
        </p:txBody>
      </p:sp>
    </p:spTree>
    <p:extLst>
      <p:ext uri="{BB962C8B-B14F-4D97-AF65-F5344CB8AC3E}">
        <p14:creationId xmlns:p14="http://schemas.microsoft.com/office/powerpoint/2010/main" val="2243829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Many of these “heroes” are known for their unassailable egos and uncompromising attitudes about “their” projects. This attitude is not compatible with emerging design and construction processes that reduce risk and improve the efficiency of the building in an increasingly complex and litigious world. </a:t>
            </a:r>
            <a:endParaRPr lang="en-US" dirty="0" smtClean="0"/>
          </a:p>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15</a:t>
            </a:fld>
            <a:endParaRPr lang="en-US"/>
          </a:p>
        </p:txBody>
      </p:sp>
    </p:spTree>
    <p:extLst>
      <p:ext uri="{BB962C8B-B14F-4D97-AF65-F5344CB8AC3E}">
        <p14:creationId xmlns:p14="http://schemas.microsoft.com/office/powerpoint/2010/main" val="2243829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Concepts such as “risk”, “efficiency”, “cooperation”, not to mention concerns about costs, schedule, and logistics, have traditionally been foreign to the predominant design studio culture in Schools of Architecture. </a:t>
            </a:r>
            <a:endParaRPr lang="en-US" dirty="0" smtClean="0"/>
          </a:p>
          <a:p>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16</a:t>
            </a:fld>
            <a:endParaRPr lang="en-US"/>
          </a:p>
        </p:txBody>
      </p:sp>
    </p:spTree>
    <p:extLst>
      <p:ext uri="{BB962C8B-B14F-4D97-AF65-F5344CB8AC3E}">
        <p14:creationId xmlns:p14="http://schemas.microsoft.com/office/powerpoint/2010/main" val="3033416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pre-eminence of the “hero-architect” in the design studio is in direct conflict with methods that can reduce risk and improve the efficiency of the design and construction delivery process.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17</a:t>
            </a:fld>
            <a:endParaRPr lang="en-US"/>
          </a:p>
        </p:txBody>
      </p:sp>
    </p:spTree>
    <p:extLst>
      <p:ext uri="{BB962C8B-B14F-4D97-AF65-F5344CB8AC3E}">
        <p14:creationId xmlns:p14="http://schemas.microsoft.com/office/powerpoint/2010/main" val="90685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Risk? Efficiency? Delivery Process? … not to mention Cost Control, Schedule and Constructability, are foreign concepts to the predominant design studio culture. </a:t>
            </a:r>
            <a:endParaRPr lang="en-US" dirty="0"/>
          </a:p>
        </p:txBody>
      </p:sp>
      <p:sp>
        <p:nvSpPr>
          <p:cNvPr id="4" name="Slide Number Placeholder 3"/>
          <p:cNvSpPr>
            <a:spLocks noGrp="1"/>
          </p:cNvSpPr>
          <p:nvPr>
            <p:ph type="sldNum" sz="quarter" idx="10"/>
          </p:nvPr>
        </p:nvSpPr>
        <p:spPr/>
        <p:txBody>
          <a:bodyPr/>
          <a:lstStyle/>
          <a:p>
            <a:fld id="{55E60680-E1F9-2141-9174-4E4D2950E91C}" type="slidenum">
              <a:rPr lang="en-US" smtClean="0"/>
              <a:t>18</a:t>
            </a:fld>
            <a:endParaRPr lang="en-US"/>
          </a:p>
        </p:txBody>
      </p:sp>
    </p:spTree>
    <p:extLst>
      <p:ext uri="{BB962C8B-B14F-4D97-AF65-F5344CB8AC3E}">
        <p14:creationId xmlns:p14="http://schemas.microsoft.com/office/powerpoint/2010/main" val="3368716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610042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51901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376371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39497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82259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120416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224580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79132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12040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66528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E7A8F7-7EDA-45B7-97E2-ABF738AE39A4}" type="datetimeFigureOut">
              <a:rPr lang="en-US" smtClean="0">
                <a:solidFill>
                  <a:prstClr val="black">
                    <a:tint val="75000"/>
                  </a:prstClr>
                </a:solidFill>
                <a:latin typeface="Calibri"/>
              </a:rPr>
              <a:pPr/>
              <a:t>12/15/2012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B35E857-16E7-4DAB-9C11-41B4BC924F0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7527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B6D637-3140-3D4B-B3E8-FA0D9D1D96C5}" type="datetimeFigureOut">
              <a:rPr lang="en-US" smtClean="0"/>
              <a:pPr/>
              <a:t>12/15/2012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6647DA-9964-2748-9508-1B61484F93C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B6D637-3140-3D4B-B3E8-FA0D9D1D96C5}" type="datetimeFigureOut">
              <a:rPr lang="en-US" smtClean="0"/>
              <a:pPr/>
              <a:t>12/15/2012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6647DA-9964-2748-9508-1B61484F93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B5E7A8F7-7EDA-45B7-97E2-ABF738AE39A4}" type="datetimeFigureOut">
              <a:rPr lang="en-US" smtClean="0">
                <a:solidFill>
                  <a:prstClr val="black">
                    <a:tint val="75000"/>
                  </a:prstClr>
                </a:solidFill>
                <a:latin typeface="Calibri"/>
              </a:rPr>
              <a:pPr defTabSz="914400"/>
              <a:t>12/15/2012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EB35E857-16E7-4DAB-9C11-41B4BC924F03}" type="slidenum">
              <a:rPr lang="en-US" smtClean="0">
                <a:solidFill>
                  <a:prstClr val="black">
                    <a:tint val="75000"/>
                  </a:prstClr>
                </a:solidFill>
                <a:latin typeface="Calibri"/>
              </a:rPr>
              <a:pPr defTabSz="914400"/>
              <a:t>‹#›</a:t>
            </a:fld>
            <a:endParaRPr lang="en-US">
              <a:solidFill>
                <a:prstClr val="black">
                  <a:tint val="75000"/>
                </a:prstClr>
              </a:solidFill>
              <a:latin typeface="Calibri"/>
            </a:endParaRPr>
          </a:p>
        </p:txBody>
      </p:sp>
    </p:spTree>
    <p:extLst>
      <p:ext uri="{BB962C8B-B14F-4D97-AF65-F5344CB8AC3E}">
        <p14:creationId xmlns:p14="http://schemas.microsoft.com/office/powerpoint/2010/main" val="32878258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8.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9.tif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tif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9.tif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tif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9.tif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3.jpeg"/><Relationship Id="rId1" Type="http://schemas.openxmlformats.org/officeDocument/2006/relationships/slideLayout" Target="../slideLayouts/slideLayout18.xml"/><Relationship Id="rId5" Type="http://schemas.openxmlformats.org/officeDocument/2006/relationships/image" Target="../media/image57.jpeg"/><Relationship Id="rId4" Type="http://schemas.openxmlformats.org/officeDocument/2006/relationships/image" Target="../media/image56.jpeg"/></Relationships>
</file>

<file path=ppt/slides/_rels/slide6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3.jpeg"/><Relationship Id="rId1" Type="http://schemas.openxmlformats.org/officeDocument/2006/relationships/slideLayout" Target="../slideLayouts/slideLayout18.xml"/><Relationship Id="rId5" Type="http://schemas.openxmlformats.org/officeDocument/2006/relationships/image" Target="../media/image60.png"/><Relationship Id="rId4" Type="http://schemas.openxmlformats.org/officeDocument/2006/relationships/image" Target="../media/image59.jpeg"/></Relationships>
</file>

<file path=ppt/slides/_rels/slide69.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53.jpeg"/><Relationship Id="rId1" Type="http://schemas.openxmlformats.org/officeDocument/2006/relationships/slideLayout" Target="../slideLayouts/slideLayout18.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 Id="rId9" Type="http://schemas.openxmlformats.org/officeDocument/2006/relationships/image" Target="../media/image67.jpeg"/></Relationships>
</file>

<file path=ppt/slides/_rels/slide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53.jpeg"/><Relationship Id="rId1" Type="http://schemas.openxmlformats.org/officeDocument/2006/relationships/slideLayout" Target="../slideLayouts/slideLayout18.xml"/><Relationship Id="rId4" Type="http://schemas.openxmlformats.org/officeDocument/2006/relationships/image" Target="../media/image70.jpeg"/></Relationships>
</file>

<file path=ppt/slides/_rels/slide7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53.jpeg"/><Relationship Id="rId1" Type="http://schemas.openxmlformats.org/officeDocument/2006/relationships/slideLayout" Target="../slideLayouts/slideLayout18.xml"/><Relationship Id="rId4" Type="http://schemas.openxmlformats.org/officeDocument/2006/relationships/image" Target="../media/image72.jpeg"/></Relationships>
</file>

<file path=ppt/slides/_rels/slide7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53.jpeg"/><Relationship Id="rId1" Type="http://schemas.openxmlformats.org/officeDocument/2006/relationships/slideLayout" Target="../slideLayouts/slideLayout18.xml"/><Relationship Id="rId4" Type="http://schemas.openxmlformats.org/officeDocument/2006/relationships/image" Target="../media/image75.png"/></Relationships>
</file>

<file path=ppt/slides/_rels/slide8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53.jpeg"/><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jpeg"/><Relationship Id="rId4" Type="http://schemas.openxmlformats.org/officeDocument/2006/relationships/image" Target="../media/image77.jpeg"/></Relationships>
</file>

<file path=ppt/slides/_rels/slide8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0.jpeg"/><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0.jpeg"/><Relationship Id="rId1" Type="http://schemas.openxmlformats.org/officeDocument/2006/relationships/slideLayout" Target="../slideLayouts/slideLayout18.xml"/><Relationship Id="rId4" Type="http://schemas.openxmlformats.org/officeDocument/2006/relationships/image" Target="../media/image84.jpeg"/></Relationships>
</file>

<file path=ppt/slides/_rels/slide8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0.jpeg"/><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7.tif"/><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3" Type="http://schemas.openxmlformats.org/officeDocument/2006/relationships/image" Target="../media/image88.tiff"/><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0.jpeg"/><Relationship Id="rId1" Type="http://schemas.openxmlformats.org/officeDocument/2006/relationships/slideLayout" Target="../slideLayouts/slideLayout18.xml"/></Relationships>
</file>

<file path=ppt/slides/_rels/slide93.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blolly.tiff"/>
          <p:cNvPicPr>
            <a:picLocks noChangeAspect="1"/>
          </p:cNvPicPr>
          <p:nvPr/>
        </p:nvPicPr>
        <p:blipFill>
          <a:blip r:embed="rId2"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3" name="Content Placeholder 2"/>
          <p:cNvSpPr>
            <a:spLocks noGrp="1"/>
          </p:cNvSpPr>
          <p:nvPr>
            <p:ph idx="1"/>
          </p:nvPr>
        </p:nvSpPr>
        <p:spPr>
          <a:xfrm>
            <a:off x="457200" y="1600200"/>
            <a:ext cx="8686800" cy="4525963"/>
          </a:xfrm>
        </p:spPr>
        <p:txBody>
          <a:bodyPr>
            <a:normAutofit/>
          </a:bodyPr>
          <a:lstStyle/>
          <a:p>
            <a:pPr marL="0" indent="0">
              <a:buNone/>
            </a:pPr>
            <a:r>
              <a:rPr lang="en-GB" sz="4800" b="1" cap="all" dirty="0">
                <a:solidFill>
                  <a:srgbClr val="FFFFFF"/>
                </a:solidFill>
              </a:rPr>
              <a:t>Can We Teach Lean Construction Methods in Schools of architecture?</a:t>
            </a:r>
            <a:endParaRPr lang="en-US" sz="4800" b="1" cap="all" dirty="0">
              <a:solidFill>
                <a:srgbClr val="FFFFFF"/>
              </a:solidFill>
            </a:endParaRPr>
          </a:p>
        </p:txBody>
      </p:sp>
    </p:spTree>
    <p:extLst>
      <p:ext uri="{BB962C8B-B14F-4D97-AF65-F5344CB8AC3E}">
        <p14:creationId xmlns:p14="http://schemas.microsoft.com/office/powerpoint/2010/main" val="824743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0" y="571500"/>
            <a:ext cx="9144000" cy="1143000"/>
          </a:xfrm>
          <a:prstGeom prst="rect">
            <a:avLst/>
          </a:prstGeom>
          <a:effectLst>
            <a:outerShdw blurRad="50800" dist="38100" dir="2700000">
              <a:srgbClr val="000000"/>
            </a:outerShdw>
          </a:effectLst>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FFFF"/>
                </a:solidFill>
                <a:effectLst/>
                <a:uLnTx/>
                <a:uFillTx/>
                <a:latin typeface="Century Gothic"/>
                <a:ea typeface="+mj-ea"/>
                <a:cs typeface="Century Gothic"/>
              </a:rPr>
              <a:t>BECAUSE</a:t>
            </a:r>
            <a:r>
              <a:rPr kumimoji="0" lang="en-US" sz="4800" b="1" i="0" u="none" strike="noStrike" kern="1200" cap="none" spc="0" normalizeH="0" noProof="0" dirty="0" smtClean="0">
                <a:ln>
                  <a:noFill/>
                </a:ln>
                <a:solidFill>
                  <a:srgbClr val="FFFFFF"/>
                </a:solidFill>
                <a:effectLst/>
                <a:uLnTx/>
                <a:uFillTx/>
                <a:latin typeface="Century Gothic"/>
                <a:ea typeface="+mj-ea"/>
                <a:cs typeface="Century Gothic"/>
              </a:rPr>
              <a:t> . . . IT IS BROKE!!!</a:t>
            </a:r>
            <a:endParaRPr kumimoji="0" lang="en-US" sz="4800" b="0" i="0" u="none" strike="noStrike" kern="1200" cap="none" spc="0" normalizeH="0" baseline="0" noProof="0" dirty="0">
              <a:ln>
                <a:noFill/>
              </a:ln>
              <a:solidFill>
                <a:srgbClr val="FFFFFF"/>
              </a:solidFill>
              <a:effectLst/>
              <a:uLnTx/>
              <a:uFillTx/>
              <a:latin typeface="Century Gothic"/>
              <a:ea typeface="+mj-ea"/>
              <a:cs typeface="Century Gothic"/>
            </a:endParaRPr>
          </a:p>
        </p:txBody>
      </p:sp>
      <p:pic>
        <p:nvPicPr>
          <p:cNvPr id="6" name="Picture 5" descr="case5_01.gif"/>
          <p:cNvPicPr>
            <a:picLocks noChangeAspect="1"/>
          </p:cNvPicPr>
          <p:nvPr/>
        </p:nvPicPr>
        <p:blipFill>
          <a:blip r:embed="rId3"/>
          <a:stretch>
            <a:fillRect/>
          </a:stretch>
        </p:blipFill>
        <p:spPr>
          <a:xfrm>
            <a:off x="812799" y="1494794"/>
            <a:ext cx="7620001" cy="5363206"/>
          </a:xfrm>
          <a:prstGeom prst="rect">
            <a:avLst/>
          </a:prstGeom>
        </p:spPr>
      </p:pic>
    </p:spTree>
    <p:extLst>
      <p:ext uri="{BB962C8B-B14F-4D97-AF65-F5344CB8AC3E}">
        <p14:creationId xmlns:p14="http://schemas.microsoft.com/office/powerpoint/2010/main" val="59326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Collaboration</a:t>
            </a:r>
            <a:endParaRPr lang="en-US" dirty="0"/>
          </a:p>
        </p:txBody>
      </p:sp>
      <p:pic>
        <p:nvPicPr>
          <p:cNvPr id="6" name="Content Placeholder 5"/>
          <p:cNvPicPr>
            <a:picLocks noGrp="1" noChangeAspect="1"/>
          </p:cNvPicPr>
          <p:nvPr>
            <p:ph idx="1"/>
          </p:nvPr>
        </p:nvPicPr>
        <p:blipFill>
          <a:blip r:embed="rId3" cstate="email">
            <a:extLst>
              <a:ext uri="{28A0092B-C50C-407E-A947-70E740481C1C}">
                <a14:useLocalDpi xmlns:a14="http://schemas.microsoft.com/office/drawing/2010/main"/>
              </a:ext>
            </a:extLst>
          </a:blip>
          <a:srcRect t="12190" b="12190"/>
          <a:stretch>
            <a:fillRect/>
          </a:stretch>
        </p:blipFill>
        <p:spPr/>
      </p:pic>
    </p:spTree>
    <p:extLst>
      <p:ext uri="{BB962C8B-B14F-4D97-AF65-F5344CB8AC3E}">
        <p14:creationId xmlns:p14="http://schemas.microsoft.com/office/powerpoint/2010/main" val="15119090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Studio Culture</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670065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Studio Culture</a:t>
            </a:r>
            <a:endParaRPr lang="en-US"/>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166661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The Significance of “Hero” Architects</a:t>
            </a:r>
          </a:p>
        </p:txBody>
      </p:sp>
      <p:pic>
        <p:nvPicPr>
          <p:cNvPr id="6" name="P 5"/>
          <p:cNvPicPr/>
          <p:nvPr/>
        </p:nvPicPr>
        <p:blipFill>
          <a:blip r:embed="rId3" cstate="print"/>
          <a:srcRect/>
          <a:stretch>
            <a:fillRect/>
          </a:stretch>
        </p:blipFill>
        <p:spPr bwMode="auto">
          <a:xfrm>
            <a:off x="2527784" y="1570038"/>
            <a:ext cx="4544281" cy="5054353"/>
          </a:xfrm>
          <a:prstGeom prst="rect">
            <a:avLst/>
          </a:prstGeom>
          <a:noFill/>
          <a:ln w="9525">
            <a:noFill/>
            <a:miter lim="800000"/>
            <a:headEnd/>
            <a:tailEnd/>
          </a:ln>
        </p:spPr>
      </p:pic>
    </p:spTree>
    <p:extLst>
      <p:ext uri="{BB962C8B-B14F-4D97-AF65-F5344CB8AC3E}">
        <p14:creationId xmlns:p14="http://schemas.microsoft.com/office/powerpoint/2010/main" val="28656102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The Significance of “Hero” Architects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3425" y="2100665"/>
            <a:ext cx="3218474" cy="3271861"/>
          </a:xfrm>
          <a:prstGeom prst="rect">
            <a:avLst/>
          </a:prstGeom>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79493" y="2100665"/>
            <a:ext cx="2493862" cy="3271861"/>
          </a:xfrm>
          <a:prstGeom prst="rect">
            <a:avLst/>
          </a:prstGeom>
        </p:spPr>
      </p:pic>
      <p:pic>
        <p:nvPicPr>
          <p:cNvPr id="4" name="Picture 3"/>
          <p:cNvPicPr>
            <a:picLocks noChangeAspect="1"/>
          </p:cNvPicPr>
          <p:nvPr/>
        </p:nvPicPr>
        <p:blipFill>
          <a:blip r:embed="rId5"/>
          <a:stretch>
            <a:fillRect/>
          </a:stretch>
        </p:blipFill>
        <p:spPr>
          <a:xfrm>
            <a:off x="6100803" y="2100665"/>
            <a:ext cx="2931775" cy="3271861"/>
          </a:xfrm>
          <a:prstGeom prst="rect">
            <a:avLst/>
          </a:prstGeom>
        </p:spPr>
      </p:pic>
    </p:spTree>
    <p:extLst>
      <p:ext uri="{BB962C8B-B14F-4D97-AF65-F5344CB8AC3E}">
        <p14:creationId xmlns:p14="http://schemas.microsoft.com/office/powerpoint/2010/main" val="31518837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Even a new generation of “Hero” Architects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5525" y="1758767"/>
            <a:ext cx="3006465" cy="2009321"/>
          </a:xfrm>
          <a:prstGeom prst="rect">
            <a:avLst/>
          </a:prstGeom>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26927" y="1758767"/>
            <a:ext cx="2803670" cy="2015138"/>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98700" y="1742439"/>
            <a:ext cx="2698750" cy="2025650"/>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5525" y="3999562"/>
            <a:ext cx="3006465" cy="2149303"/>
          </a:xfrm>
          <a:prstGeom prst="rect">
            <a:avLst/>
          </a:prstGeom>
        </p:spPr>
      </p:pic>
      <p:pic>
        <p:nvPicPr>
          <p:cNvPr id="8" name="Picture 7"/>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326927" y="3999561"/>
            <a:ext cx="2803670" cy="2149303"/>
          </a:xfrm>
          <a:prstGeom prst="rect">
            <a:avLst/>
          </a:prstGeom>
        </p:spPr>
      </p:pic>
      <p:pic>
        <p:nvPicPr>
          <p:cNvPr id="9" name="Picture 8"/>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298700" y="3918010"/>
            <a:ext cx="2714030" cy="2230853"/>
          </a:xfrm>
          <a:prstGeom prst="rect">
            <a:avLst/>
          </a:prstGeom>
        </p:spPr>
      </p:pic>
    </p:spTree>
    <p:extLst>
      <p:ext uri="{BB962C8B-B14F-4D97-AF65-F5344CB8AC3E}">
        <p14:creationId xmlns:p14="http://schemas.microsoft.com/office/powerpoint/2010/main" val="35519953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mtClean="0"/>
              <a:t>The Significance of </a:t>
            </a:r>
            <a:r>
              <a:rPr lang="en-US" dirty="0" smtClean="0"/>
              <a:t>“Hero” Architects</a:t>
            </a:r>
          </a:p>
        </p:txBody>
      </p:sp>
      <p:pic>
        <p:nvPicPr>
          <p:cNvPr id="4" name="P 4"/>
          <p:cNvPicPr/>
          <p:nvPr/>
        </p:nvPicPr>
        <p:blipFill>
          <a:blip r:embed="rId3" cstate="print"/>
          <a:srcRect/>
          <a:stretch>
            <a:fillRect/>
          </a:stretch>
        </p:blipFill>
        <p:spPr bwMode="auto">
          <a:xfrm>
            <a:off x="1413445" y="1730949"/>
            <a:ext cx="6354581" cy="4679814"/>
          </a:xfrm>
          <a:prstGeom prst="rect">
            <a:avLst/>
          </a:prstGeom>
          <a:noFill/>
          <a:ln w="9525">
            <a:noFill/>
            <a:miter lim="800000"/>
            <a:headEnd/>
            <a:tailEnd/>
          </a:ln>
        </p:spPr>
      </p:pic>
    </p:spTree>
    <p:extLst>
      <p:ext uri="{BB962C8B-B14F-4D97-AF65-F5344CB8AC3E}">
        <p14:creationId xmlns:p14="http://schemas.microsoft.com/office/powerpoint/2010/main" val="26110662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Efficiency? Costs? Schedule?</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2607411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But the times . . . And the profession is Changing</a:t>
            </a:r>
          </a:p>
        </p:txBody>
      </p:sp>
      <p:pic>
        <p:nvPicPr>
          <p:cNvPr id="4" name="Picture 3"/>
          <p:cNvPicPr>
            <a:picLocks noChangeAspect="1"/>
          </p:cNvPicPr>
          <p:nvPr/>
        </p:nvPicPr>
        <p:blipFill>
          <a:blip r:embed="rId3"/>
          <a:stretch>
            <a:fillRect/>
          </a:stretch>
        </p:blipFill>
        <p:spPr>
          <a:xfrm>
            <a:off x="609600" y="1613765"/>
            <a:ext cx="2451100" cy="2311400"/>
          </a:xfrm>
          <a:prstGeom prst="rect">
            <a:avLst/>
          </a:prstGeom>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4"/>
          <a:stretch>
            <a:fillRect/>
          </a:stretch>
        </p:blipFill>
        <p:spPr>
          <a:xfrm>
            <a:off x="3315671" y="1613765"/>
            <a:ext cx="2451100" cy="2311400"/>
          </a:xfrm>
          <a:prstGeom prst="rect">
            <a:avLst/>
          </a:prstGeom>
          <a:effectLst>
            <a:outerShdw blurRad="50800" dist="38100" dir="2700000" algn="tl" rotWithShape="0">
              <a:prstClr val="black">
                <a:alpha val="40000"/>
              </a:prstClr>
            </a:outerShdw>
          </a:effectLst>
        </p:spPr>
      </p:pic>
      <p:pic>
        <p:nvPicPr>
          <p:cNvPr id="11" name="Picture 10"/>
          <p:cNvPicPr>
            <a:picLocks noChangeAspect="1"/>
          </p:cNvPicPr>
          <p:nvPr/>
        </p:nvPicPr>
        <p:blipFill>
          <a:blip r:embed="rId5"/>
          <a:stretch>
            <a:fillRect/>
          </a:stretch>
        </p:blipFill>
        <p:spPr>
          <a:xfrm>
            <a:off x="6026818" y="1613765"/>
            <a:ext cx="2451100" cy="2311400"/>
          </a:xfrm>
          <a:prstGeom prst="rect">
            <a:avLst/>
          </a:prstGeom>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6"/>
          <a:stretch>
            <a:fillRect/>
          </a:stretch>
        </p:blipFill>
        <p:spPr>
          <a:xfrm>
            <a:off x="609600" y="4154212"/>
            <a:ext cx="2451100" cy="2311400"/>
          </a:xfrm>
          <a:prstGeom prst="rect">
            <a:avLst/>
          </a:prstGeom>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7"/>
          <a:stretch>
            <a:fillRect/>
          </a:stretch>
        </p:blipFill>
        <p:spPr>
          <a:xfrm>
            <a:off x="3315671" y="4154212"/>
            <a:ext cx="2451100" cy="2311400"/>
          </a:xfrm>
          <a:prstGeom prst="rect">
            <a:avLst/>
          </a:prstGeom>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8"/>
          <a:stretch>
            <a:fillRect/>
          </a:stretch>
        </p:blipFill>
        <p:spPr>
          <a:xfrm>
            <a:off x="6026818" y="4154212"/>
            <a:ext cx="2451100" cy="23114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229298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blolly.tiff"/>
          <p:cNvPicPr>
            <a:picLocks noChangeAspect="1"/>
          </p:cNvPicPr>
          <p:nvPr/>
        </p:nvPicPr>
        <p:blipFill>
          <a:blip r:embed="rId2"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3" name="Content Placeholder 2"/>
          <p:cNvSpPr>
            <a:spLocks noGrp="1"/>
          </p:cNvSpPr>
          <p:nvPr>
            <p:ph idx="1"/>
          </p:nvPr>
        </p:nvSpPr>
        <p:spPr>
          <a:xfrm>
            <a:off x="457200" y="1600200"/>
            <a:ext cx="8686800" cy="4525963"/>
          </a:xfrm>
        </p:spPr>
        <p:txBody>
          <a:bodyPr>
            <a:normAutofit/>
          </a:bodyPr>
          <a:lstStyle/>
          <a:p>
            <a:pPr marL="0" indent="0">
              <a:buNone/>
            </a:pPr>
            <a:r>
              <a:rPr lang="en-GB" sz="4800" b="1" cap="all" dirty="0">
                <a:solidFill>
                  <a:srgbClr val="FFFFFF"/>
                </a:solidFill>
              </a:rPr>
              <a:t>Can We Teach Lean Construction Methods in Schools of architecture?</a:t>
            </a:r>
            <a:endParaRPr lang="en-US" sz="4800" b="1" cap="all" dirty="0">
              <a:solidFill>
                <a:srgbClr val="FFFFFF"/>
              </a:solidFill>
            </a:endParaRPr>
          </a:p>
        </p:txBody>
      </p:sp>
      <p:sp>
        <p:nvSpPr>
          <p:cNvPr id="2" name="TextBox 1"/>
          <p:cNvSpPr txBox="1"/>
          <p:nvPr/>
        </p:nvSpPr>
        <p:spPr>
          <a:xfrm>
            <a:off x="457200" y="5578027"/>
            <a:ext cx="8513968" cy="1200329"/>
          </a:xfrm>
          <a:prstGeom prst="rect">
            <a:avLst/>
          </a:prstGeom>
          <a:noFill/>
        </p:spPr>
        <p:txBody>
          <a:bodyPr wrap="square" rtlCol="0">
            <a:spAutoFit/>
          </a:bodyPr>
          <a:lstStyle/>
          <a:p>
            <a:r>
              <a:rPr lang="en-GB" b="1" dirty="0" smtClean="0">
                <a:solidFill>
                  <a:srgbClr val="FFFFFF"/>
                </a:solidFill>
              </a:rPr>
              <a:t>Paper included in the proceedings of the International Group for Lean Construction Conference in Sand Diego, CA – June 2012</a:t>
            </a:r>
          </a:p>
          <a:p>
            <a:r>
              <a:rPr lang="en-GB" b="1" dirty="0" smtClean="0">
                <a:solidFill>
                  <a:srgbClr val="FFFFFF"/>
                </a:solidFill>
              </a:rPr>
              <a:t>Gary </a:t>
            </a:r>
            <a:r>
              <a:rPr lang="en-GB" b="1" dirty="0">
                <a:solidFill>
                  <a:srgbClr val="FFFFFF"/>
                </a:solidFill>
              </a:rPr>
              <a:t>Graham FAIA, </a:t>
            </a:r>
            <a:r>
              <a:rPr lang="en-GB" b="1" dirty="0" err="1">
                <a:solidFill>
                  <a:srgbClr val="FFFFFF"/>
                </a:solidFill>
              </a:rPr>
              <a:t>Roseann</a:t>
            </a:r>
            <a:r>
              <a:rPr lang="en-GB" b="1" dirty="0">
                <a:solidFill>
                  <a:srgbClr val="FFFFFF"/>
                </a:solidFill>
              </a:rPr>
              <a:t> B. Evans AIA, LEED-AP</a:t>
            </a:r>
            <a:r>
              <a:rPr lang="en-GB" b="1" dirty="0" smtClean="0">
                <a:solidFill>
                  <a:srgbClr val="FFFFFF"/>
                </a:solidFill>
              </a:rPr>
              <a:t>, Bilge </a:t>
            </a:r>
            <a:r>
              <a:rPr lang="en-GB" b="1" dirty="0" err="1">
                <a:solidFill>
                  <a:srgbClr val="FFFFFF"/>
                </a:solidFill>
              </a:rPr>
              <a:t>Gokhan</a:t>
            </a:r>
            <a:r>
              <a:rPr lang="en-GB" b="1" dirty="0">
                <a:solidFill>
                  <a:srgbClr val="FFFFFF"/>
                </a:solidFill>
              </a:rPr>
              <a:t> </a:t>
            </a:r>
            <a:r>
              <a:rPr lang="en-GB" b="1" dirty="0" err="1">
                <a:solidFill>
                  <a:srgbClr val="FFFFFF"/>
                </a:solidFill>
              </a:rPr>
              <a:t>Çelik</a:t>
            </a:r>
            <a:r>
              <a:rPr lang="en-GB" b="1" dirty="0">
                <a:solidFill>
                  <a:srgbClr val="FFFFFF"/>
                </a:solidFill>
              </a:rPr>
              <a:t>, PhD, LEED-AP, Frederick E. Gould, PE, </a:t>
            </a:r>
            <a:endParaRPr lang="en-US" dirty="0">
              <a:solidFill>
                <a:srgbClr val="FFFFFF"/>
              </a:solidFill>
            </a:endParaRPr>
          </a:p>
        </p:txBody>
      </p:sp>
    </p:spTree>
    <p:extLst>
      <p:ext uri="{BB962C8B-B14F-4D97-AF65-F5344CB8AC3E}">
        <p14:creationId xmlns:p14="http://schemas.microsoft.com/office/powerpoint/2010/main" val="20989781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Hot Topic </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p:pic>
      <p:sp>
        <p:nvSpPr>
          <p:cNvPr id="5" name="Rectangle 4"/>
          <p:cNvSpPr/>
          <p:nvPr/>
        </p:nvSpPr>
        <p:spPr>
          <a:xfrm rot="19446887">
            <a:off x="2276669" y="2347759"/>
            <a:ext cx="1650913" cy="1323439"/>
          </a:xfrm>
          <a:prstGeom prst="rect">
            <a:avLst/>
          </a:prstGeom>
          <a:noFill/>
        </p:spPr>
        <p:txBody>
          <a:bodyPr wrap="none" lIns="91440" tIns="45720" rIns="91440" bIns="45720">
            <a:spAutoFit/>
            <a:scene3d>
              <a:camera prst="isometricLeftDown"/>
              <a:lightRig rig="threePt" dir="t"/>
            </a:scene3d>
          </a:bodyPr>
          <a:lstStyle/>
          <a:p>
            <a:pPr algn="ctr"/>
            <a:r>
              <a:rPr lang="en-US" sz="8000" b="1" cap="none" spc="0"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rPr>
              <a:t>IPD</a:t>
            </a:r>
            <a:endParaRPr lang="en-US" sz="8000" b="1" cap="none" spc="0" dirty="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endParaRPr>
          </a:p>
        </p:txBody>
      </p:sp>
      <p:sp>
        <p:nvSpPr>
          <p:cNvPr id="6" name="Rectangle 5"/>
          <p:cNvSpPr/>
          <p:nvPr/>
        </p:nvSpPr>
        <p:spPr>
          <a:xfrm rot="20413495">
            <a:off x="3863481" y="2873590"/>
            <a:ext cx="2490787" cy="1323439"/>
          </a:xfrm>
          <a:prstGeom prst="rect">
            <a:avLst/>
          </a:prstGeom>
          <a:noFill/>
        </p:spPr>
        <p:txBody>
          <a:bodyPr wrap="square" lIns="91440" tIns="45720" rIns="91440" bIns="45720">
            <a:spAutoFit/>
            <a:scene3d>
              <a:camera prst="isometricTopUp"/>
              <a:lightRig rig="threePt" dir="t"/>
            </a:scene3d>
          </a:bodyPr>
          <a:lstStyle/>
          <a:p>
            <a:pPr algn="ctr"/>
            <a:r>
              <a:rPr lang="en-US" sz="8000" b="1" cap="none" spc="0"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rPr>
              <a:t>LEAN</a:t>
            </a:r>
            <a:endParaRPr lang="en-US" sz="8000" b="1" cap="none" spc="0" dirty="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endParaRPr>
          </a:p>
        </p:txBody>
      </p:sp>
      <p:sp>
        <p:nvSpPr>
          <p:cNvPr id="7" name="Rectangle 6"/>
          <p:cNvSpPr/>
          <p:nvPr/>
        </p:nvSpPr>
        <p:spPr>
          <a:xfrm rot="284823">
            <a:off x="2514653" y="3267831"/>
            <a:ext cx="1929935" cy="1323439"/>
          </a:xfrm>
          <a:prstGeom prst="rect">
            <a:avLst/>
          </a:prstGeom>
          <a:noFill/>
        </p:spPr>
        <p:txBody>
          <a:bodyPr wrap="none" lIns="91440" tIns="45720" rIns="91440" bIns="45720">
            <a:spAutoFit/>
            <a:scene3d>
              <a:camera prst="isometricLeftDown"/>
              <a:lightRig rig="threePt" dir="t"/>
            </a:scene3d>
          </a:bodyPr>
          <a:lstStyle/>
          <a:p>
            <a:pPr algn="ctr"/>
            <a:r>
              <a:rPr lang="en-US" sz="8000" b="1" cap="none" spc="0"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rPr>
              <a:t>BIM</a:t>
            </a:r>
            <a:endParaRPr lang="en-US" sz="8000" b="1" cap="none" spc="0" dirty="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69158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Owner’s want Efficiency and Predictability</a:t>
            </a:r>
            <a:endParaRPr lang="en-US" dirty="0"/>
          </a:p>
        </p:txBody>
      </p:sp>
      <p:pic>
        <p:nvPicPr>
          <p:cNvPr id="6" name="Content Placeholder 5"/>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t="-414"/>
          <a:stretch/>
        </p:blipFill>
        <p:spPr>
          <a:xfrm>
            <a:off x="457200" y="1563347"/>
            <a:ext cx="8229600" cy="5026929"/>
          </a:xfrm>
        </p:spPr>
      </p:pic>
    </p:spTree>
    <p:extLst>
      <p:ext uri="{BB962C8B-B14F-4D97-AF65-F5344CB8AC3E}">
        <p14:creationId xmlns:p14="http://schemas.microsoft.com/office/powerpoint/2010/main" val="12065365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168400" y="2349500"/>
            <a:ext cx="6794500" cy="2146300"/>
          </a:xfrm>
          <a:prstGeom prst="rect">
            <a:avLst/>
          </a:prstGeom>
        </p:spPr>
      </p:pic>
    </p:spTree>
    <p:extLst>
      <p:ext uri="{BB962C8B-B14F-4D97-AF65-F5344CB8AC3E}">
        <p14:creationId xmlns:p14="http://schemas.microsoft.com/office/powerpoint/2010/main" val="23173269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 WWII Japan</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rcRect l="4360" r="4360"/>
          <a:stretch>
            <a:fillRect/>
          </a:stretch>
        </p:blipFill>
        <p:spPr/>
      </p:pic>
    </p:spTree>
    <p:extLst>
      <p:ext uri="{BB962C8B-B14F-4D97-AF65-F5344CB8AC3E}">
        <p14:creationId xmlns:p14="http://schemas.microsoft.com/office/powerpoint/2010/main" val="34379975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2918" y="549495"/>
            <a:ext cx="2795846" cy="4931802"/>
          </a:xfrm>
          <a:prstGeom prst="rect">
            <a:avLst/>
          </a:prstGeom>
        </p:spPr>
      </p:pic>
      <p:sp>
        <p:nvSpPr>
          <p:cNvPr id="3" name="TextBox 2"/>
          <p:cNvSpPr txBox="1"/>
          <p:nvPr/>
        </p:nvSpPr>
        <p:spPr>
          <a:xfrm>
            <a:off x="4237687" y="2136924"/>
            <a:ext cx="3819074" cy="1569660"/>
          </a:xfrm>
          <a:prstGeom prst="rect">
            <a:avLst/>
          </a:prstGeom>
          <a:noFill/>
        </p:spPr>
        <p:txBody>
          <a:bodyPr wrap="none" rtlCol="0">
            <a:spAutoFit/>
          </a:bodyPr>
          <a:lstStyle/>
          <a:p>
            <a:r>
              <a:rPr lang="en-US" sz="9600" dirty="0" smtClean="0"/>
              <a:t>KAIZEN</a:t>
            </a:r>
            <a:endParaRPr lang="en-US" sz="9600" dirty="0"/>
          </a:p>
        </p:txBody>
      </p:sp>
    </p:spTree>
    <p:extLst>
      <p:ext uri="{BB962C8B-B14F-4D97-AF65-F5344CB8AC3E}">
        <p14:creationId xmlns:p14="http://schemas.microsoft.com/office/powerpoint/2010/main" val="42518232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70667" y="691942"/>
            <a:ext cx="6646333" cy="4789355"/>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2918" y="549495"/>
            <a:ext cx="2795846" cy="4931802"/>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2918" y="549495"/>
            <a:ext cx="2795846" cy="4931802"/>
          </a:xfrm>
          <a:prstGeom prst="rect">
            <a:avLst/>
          </a:prstGeom>
        </p:spPr>
      </p:pic>
      <p:sp>
        <p:nvSpPr>
          <p:cNvPr id="3" name="TextBox 2"/>
          <p:cNvSpPr txBox="1"/>
          <p:nvPr/>
        </p:nvSpPr>
        <p:spPr>
          <a:xfrm>
            <a:off x="4628482" y="1262762"/>
            <a:ext cx="2099854" cy="1200329"/>
          </a:xfrm>
          <a:prstGeom prst="rect">
            <a:avLst/>
          </a:prstGeom>
          <a:noFill/>
        </p:spPr>
        <p:txBody>
          <a:bodyPr wrap="none" rtlCol="0">
            <a:spAutoFit/>
          </a:bodyPr>
          <a:lstStyle/>
          <a:p>
            <a:r>
              <a:rPr lang="en-US" sz="7200" dirty="0" smtClean="0"/>
              <a:t>= KAI</a:t>
            </a:r>
            <a:endParaRPr lang="en-US" sz="7200" dirty="0"/>
          </a:p>
        </p:txBody>
      </p:sp>
      <p:sp>
        <p:nvSpPr>
          <p:cNvPr id="5" name="TextBox 4"/>
          <p:cNvSpPr txBox="1"/>
          <p:nvPr/>
        </p:nvSpPr>
        <p:spPr>
          <a:xfrm>
            <a:off x="4628482" y="3790438"/>
            <a:ext cx="2332489" cy="1200329"/>
          </a:xfrm>
          <a:prstGeom prst="rect">
            <a:avLst/>
          </a:prstGeom>
          <a:noFill/>
        </p:spPr>
        <p:txBody>
          <a:bodyPr wrap="none" rtlCol="0">
            <a:spAutoFit/>
          </a:bodyPr>
          <a:lstStyle/>
          <a:p>
            <a:r>
              <a:rPr lang="en-US" sz="7200" dirty="0" smtClean="0"/>
              <a:t>= ZEN</a:t>
            </a:r>
            <a:endParaRPr lang="en-US" sz="7200" dirty="0"/>
          </a:p>
        </p:txBody>
      </p:sp>
      <p:sp>
        <p:nvSpPr>
          <p:cNvPr id="6" name="TextBox 5"/>
          <p:cNvSpPr txBox="1"/>
          <p:nvPr/>
        </p:nvSpPr>
        <p:spPr>
          <a:xfrm>
            <a:off x="5458922" y="2463091"/>
            <a:ext cx="1022448" cy="369332"/>
          </a:xfrm>
          <a:prstGeom prst="rect">
            <a:avLst/>
          </a:prstGeom>
          <a:noFill/>
        </p:spPr>
        <p:txBody>
          <a:bodyPr wrap="none" rtlCol="0">
            <a:spAutoFit/>
          </a:bodyPr>
          <a:lstStyle/>
          <a:p>
            <a:r>
              <a:rPr lang="en-US" dirty="0" smtClean="0"/>
              <a:t>(Change)</a:t>
            </a:r>
            <a:endParaRPr lang="en-US" dirty="0"/>
          </a:p>
        </p:txBody>
      </p:sp>
      <p:sp>
        <p:nvSpPr>
          <p:cNvPr id="7" name="TextBox 6"/>
          <p:cNvSpPr txBox="1"/>
          <p:nvPr/>
        </p:nvSpPr>
        <p:spPr>
          <a:xfrm>
            <a:off x="4970428" y="4990767"/>
            <a:ext cx="2582758" cy="369332"/>
          </a:xfrm>
          <a:prstGeom prst="rect">
            <a:avLst/>
          </a:prstGeom>
          <a:noFill/>
        </p:spPr>
        <p:txBody>
          <a:bodyPr wrap="none" rtlCol="0">
            <a:spAutoFit/>
          </a:bodyPr>
          <a:lstStyle/>
          <a:p>
            <a:r>
              <a:rPr lang="en-US" dirty="0" smtClean="0"/>
              <a:t>Continuous Improvement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921000" y="990600"/>
            <a:ext cx="6096000" cy="4876800"/>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2918" y="549495"/>
            <a:ext cx="2795846" cy="4931802"/>
          </a:xfrm>
          <a:prstGeom prst="rect">
            <a:avLst/>
          </a:prstGeom>
        </p:spPr>
      </p:pic>
    </p:spTree>
    <p:extLst>
      <p:ext uri="{BB962C8B-B14F-4D97-AF65-F5344CB8AC3E}">
        <p14:creationId xmlns:p14="http://schemas.microsoft.com/office/powerpoint/2010/main" val="8388638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13855" y="956733"/>
            <a:ext cx="4877233" cy="4391378"/>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2918" y="549495"/>
            <a:ext cx="2795846" cy="4931802"/>
          </a:xfrm>
          <a:prstGeom prst="rect">
            <a:avLst/>
          </a:prstGeom>
        </p:spPr>
      </p:pic>
      <p:sp>
        <p:nvSpPr>
          <p:cNvPr id="5" name="Down Arrow 4"/>
          <p:cNvSpPr/>
          <p:nvPr/>
        </p:nvSpPr>
        <p:spPr>
          <a:xfrm>
            <a:off x="4944091" y="3964496"/>
            <a:ext cx="2229556" cy="1651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465369" y="5481297"/>
            <a:ext cx="8279988"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4000" b="1" dirty="0" smtClean="0">
                <a:solidFill>
                  <a:srgbClr val="FF0000"/>
                </a:solidFill>
              </a:rPr>
              <a:t>LEAN Design and Construction = LEAN</a:t>
            </a:r>
            <a:endParaRPr lang="en-US" sz="4000" b="1" dirty="0">
              <a:solidFill>
                <a:srgbClr val="FF0000"/>
              </a:solidFill>
            </a:endParaRPr>
          </a:p>
        </p:txBody>
      </p:sp>
    </p:spTree>
    <p:extLst>
      <p:ext uri="{BB962C8B-B14F-4D97-AF65-F5344CB8AC3E}">
        <p14:creationId xmlns:p14="http://schemas.microsoft.com/office/powerpoint/2010/main" val="1076621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Integrated Practices</a:t>
            </a:r>
            <a:endParaRPr lang="en-US" dirty="0"/>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p:pic>
      <p:sp>
        <p:nvSpPr>
          <p:cNvPr id="4" name="TextBox 3"/>
          <p:cNvSpPr txBox="1"/>
          <p:nvPr/>
        </p:nvSpPr>
        <p:spPr>
          <a:xfrm>
            <a:off x="956733" y="3387832"/>
            <a:ext cx="8010416" cy="193899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6000" b="1" dirty="0" smtClean="0">
                <a:solidFill>
                  <a:srgbClr val="FFFFFF"/>
                </a:solidFill>
              </a:rPr>
              <a:t>Integrated Project Delivery = IPD</a:t>
            </a:r>
            <a:endParaRPr lang="en-US" sz="6000" b="1" dirty="0">
              <a:solidFill>
                <a:srgbClr val="FFFFFF"/>
              </a:solidFill>
            </a:endParaRPr>
          </a:p>
        </p:txBody>
      </p:sp>
      <p:sp>
        <p:nvSpPr>
          <p:cNvPr id="6" name="TextBox 5"/>
          <p:cNvSpPr txBox="1"/>
          <p:nvPr/>
        </p:nvSpPr>
        <p:spPr>
          <a:xfrm>
            <a:off x="465369" y="1732107"/>
            <a:ext cx="8279988" cy="1938992"/>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6000" b="1" dirty="0" smtClean="0">
                <a:solidFill>
                  <a:srgbClr val="FFFFFF"/>
                </a:solidFill>
              </a:rPr>
              <a:t>LEAN Design and Construction = LEAN</a:t>
            </a:r>
            <a:endParaRPr lang="en-US" sz="6000" b="1" dirty="0">
              <a:solidFill>
                <a:srgbClr val="FFFFFF"/>
              </a:solidFill>
            </a:endParaRPr>
          </a:p>
        </p:txBody>
      </p:sp>
    </p:spTree>
    <p:extLst>
      <p:ext uri="{BB962C8B-B14F-4D97-AF65-F5344CB8AC3E}">
        <p14:creationId xmlns:p14="http://schemas.microsoft.com/office/powerpoint/2010/main" val="28062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Lean?</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793875" y="1746249"/>
            <a:ext cx="5524500" cy="4143375"/>
          </a:xfrm>
          <a:prstGeom prst="rect">
            <a:avLst/>
          </a:prstGeom>
        </p:spPr>
      </p:pic>
    </p:spTree>
    <p:extLst>
      <p:ext uri="{BB962C8B-B14F-4D97-AF65-F5344CB8AC3E}">
        <p14:creationId xmlns:p14="http://schemas.microsoft.com/office/powerpoint/2010/main" val="21820329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978" y="274638"/>
            <a:ext cx="8229600" cy="1143000"/>
          </a:xfrm>
        </p:spPr>
        <p:txBody>
          <a:bodyPr/>
          <a:lstStyle/>
          <a:p>
            <a:r>
              <a:rPr lang="en-US" dirty="0" smtClean="0"/>
              <a:t>Construction     &amp;     Architecture</a:t>
            </a:r>
            <a:endParaRPr lang="en-US" dirty="0"/>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385035" y="1600200"/>
            <a:ext cx="4172050" cy="2294467"/>
          </a:xfr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07147" y="1600200"/>
            <a:ext cx="3878431" cy="2294467"/>
          </a:xfrm>
          <a:prstGeom prst="rect">
            <a:avLst/>
          </a:prstGeom>
        </p:spPr>
      </p:pic>
      <p:sp>
        <p:nvSpPr>
          <p:cNvPr id="7" name="Down Arrow 6"/>
          <p:cNvSpPr/>
          <p:nvPr/>
        </p:nvSpPr>
        <p:spPr>
          <a:xfrm>
            <a:off x="917222" y="3344333"/>
            <a:ext cx="2229556" cy="1651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own Arrow 7"/>
          <p:cNvSpPr/>
          <p:nvPr/>
        </p:nvSpPr>
        <p:spPr>
          <a:xfrm>
            <a:off x="5514622" y="3344333"/>
            <a:ext cx="2229556" cy="1651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921020" y="4995332"/>
            <a:ext cx="1411111" cy="1015663"/>
          </a:xfrm>
          <a:prstGeom prst="rect">
            <a:avLst/>
          </a:prstGeom>
          <a:noFill/>
        </p:spPr>
        <p:txBody>
          <a:bodyPr wrap="square" rtlCol="0">
            <a:spAutoFit/>
          </a:bodyPr>
          <a:lstStyle/>
          <a:p>
            <a:r>
              <a:rPr lang="en-US" sz="6000" b="1" dirty="0" smtClean="0"/>
              <a:t>IPD</a:t>
            </a:r>
            <a:endParaRPr lang="en-US" sz="6000" b="1" dirty="0"/>
          </a:p>
        </p:txBody>
      </p:sp>
      <p:sp>
        <p:nvSpPr>
          <p:cNvPr id="10" name="TextBox 9"/>
          <p:cNvSpPr txBox="1"/>
          <p:nvPr/>
        </p:nvSpPr>
        <p:spPr>
          <a:xfrm>
            <a:off x="956733" y="4995333"/>
            <a:ext cx="2226732" cy="1015663"/>
          </a:xfrm>
          <a:prstGeom prst="rect">
            <a:avLst/>
          </a:prstGeom>
          <a:noFill/>
        </p:spPr>
        <p:txBody>
          <a:bodyPr wrap="square" rtlCol="0">
            <a:spAutoFit/>
          </a:bodyPr>
          <a:lstStyle/>
          <a:p>
            <a:r>
              <a:rPr lang="en-US" sz="6000" b="1" dirty="0" smtClean="0"/>
              <a:t>LEAN</a:t>
            </a:r>
            <a:endParaRPr lang="en-US" sz="6000" b="1" dirty="0"/>
          </a:p>
        </p:txBody>
      </p:sp>
    </p:spTree>
    <p:extLst>
      <p:ext uri="{BB962C8B-B14F-4D97-AF65-F5344CB8AC3E}">
        <p14:creationId xmlns:p14="http://schemas.microsoft.com/office/powerpoint/2010/main" val="141631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2-11-05 at 5.52.22 PM.png"/>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400771" y="1708112"/>
            <a:ext cx="8286030" cy="4890751"/>
          </a:xfrm>
        </p:spPr>
      </p:pic>
      <p:sp>
        <p:nvSpPr>
          <p:cNvPr id="9" name="Title 1"/>
          <p:cNvSpPr>
            <a:spLocks noGrp="1"/>
          </p:cNvSpPr>
          <p:nvPr>
            <p:ph type="title"/>
          </p:nvPr>
        </p:nvSpPr>
        <p:spPr/>
        <p:txBody>
          <a:bodyPr/>
          <a:lstStyle/>
          <a:p>
            <a:r>
              <a:rPr lang="en-US" dirty="0" smtClean="0"/>
              <a:t>Construction     &amp;     Architecture</a:t>
            </a:r>
            <a:endParaRPr lang="en-US" dirty="0"/>
          </a:p>
        </p:txBody>
      </p:sp>
      <p:sp>
        <p:nvSpPr>
          <p:cNvPr id="11" name="Down Arrow 10"/>
          <p:cNvSpPr/>
          <p:nvPr/>
        </p:nvSpPr>
        <p:spPr>
          <a:xfrm>
            <a:off x="917222" y="3344333"/>
            <a:ext cx="2229556" cy="1651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2" name="Down Arrow 11"/>
          <p:cNvSpPr/>
          <p:nvPr/>
        </p:nvSpPr>
        <p:spPr>
          <a:xfrm>
            <a:off x="5514622" y="3344333"/>
            <a:ext cx="2229556" cy="1651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 name="TextBox 12"/>
          <p:cNvSpPr txBox="1"/>
          <p:nvPr/>
        </p:nvSpPr>
        <p:spPr>
          <a:xfrm>
            <a:off x="5921020" y="4995332"/>
            <a:ext cx="1411111" cy="1015663"/>
          </a:xfrm>
          <a:prstGeom prst="rect">
            <a:avLst/>
          </a:prstGeom>
          <a:noFill/>
        </p:spPr>
        <p:txBody>
          <a:bodyPr wrap="square" rtlCol="0">
            <a:spAutoFit/>
          </a:bodyPr>
          <a:lstStyle/>
          <a:p>
            <a:r>
              <a:rPr lang="en-US" sz="6000" b="1" dirty="0" smtClean="0">
                <a:solidFill>
                  <a:srgbClr val="FFFFFF"/>
                </a:solidFill>
              </a:rPr>
              <a:t>IPD</a:t>
            </a:r>
            <a:endParaRPr lang="en-US" sz="6000" b="1" dirty="0">
              <a:solidFill>
                <a:srgbClr val="FFFFFF"/>
              </a:solidFill>
            </a:endParaRPr>
          </a:p>
        </p:txBody>
      </p:sp>
      <p:sp>
        <p:nvSpPr>
          <p:cNvPr id="14" name="TextBox 13"/>
          <p:cNvSpPr txBox="1"/>
          <p:nvPr/>
        </p:nvSpPr>
        <p:spPr>
          <a:xfrm>
            <a:off x="956733" y="4995333"/>
            <a:ext cx="2226732" cy="1015663"/>
          </a:xfrm>
          <a:prstGeom prst="rect">
            <a:avLst/>
          </a:prstGeom>
          <a:noFill/>
        </p:spPr>
        <p:txBody>
          <a:bodyPr wrap="square" rtlCol="0">
            <a:spAutoFit/>
          </a:bodyPr>
          <a:lstStyle/>
          <a:p>
            <a:r>
              <a:rPr lang="en-US" sz="6000" b="1" dirty="0" smtClean="0">
                <a:solidFill>
                  <a:srgbClr val="FFFFFF"/>
                </a:solidFill>
              </a:rPr>
              <a:t>LEAN</a:t>
            </a:r>
            <a:endParaRPr lang="en-US" sz="6000" b="1" dirty="0">
              <a:solidFill>
                <a:srgbClr val="FFFFFF"/>
              </a:solidFill>
            </a:endParaRPr>
          </a:p>
        </p:txBody>
      </p:sp>
    </p:spTree>
    <p:extLst>
      <p:ext uri="{BB962C8B-B14F-4D97-AF65-F5344CB8AC3E}">
        <p14:creationId xmlns:p14="http://schemas.microsoft.com/office/powerpoint/2010/main" val="164574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30 Benj. Hall.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253613"/>
            <a:ext cx="9144000" cy="5604387"/>
          </a:xfrm>
          <a:prstGeom prst="rect">
            <a:avLst/>
          </a:prstGeom>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9797322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Part of the Answer . . . </a:t>
            </a:r>
            <a:r>
              <a:rPr lang="en-US" dirty="0" smtClean="0"/>
              <a:t>BIM!</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647457" y="1347020"/>
            <a:ext cx="8039343" cy="5130800"/>
          </a:xfrm>
          <a:prstGeom prst="rect">
            <a:avLst/>
          </a:prstGeom>
        </p:spPr>
      </p:pic>
    </p:spTree>
    <p:extLst>
      <p:ext uri="{BB962C8B-B14F-4D97-AF65-F5344CB8AC3E}">
        <p14:creationId xmlns:p14="http://schemas.microsoft.com/office/powerpoint/2010/main" val="42077585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30 Cooper Union.tiff"/>
          <p:cNvPicPr>
            <a:picLocks noChangeAspect="1"/>
          </p:cNvPicPr>
          <p:nvPr/>
        </p:nvPicPr>
        <p:blipFill>
          <a:blip r:embed="rId3" cstate="email">
            <a:extLst>
              <a:ext uri="{28A0092B-C50C-407E-A947-70E740481C1C}">
                <a14:useLocalDpi xmlns:a14="http://schemas.microsoft.com/office/drawing/2010/main"/>
              </a:ext>
            </a:extLst>
          </a:blip>
          <a:srcRect t="7989" b="3047"/>
          <a:stretch>
            <a:fillRect/>
          </a:stretch>
        </p:blipFill>
        <p:spPr>
          <a:xfrm>
            <a:off x="0" y="0"/>
            <a:ext cx="9144000" cy="6858000"/>
          </a:xfrm>
          <a:prstGeom prst="rect">
            <a:avLst/>
          </a:prstGeom>
        </p:spPr>
      </p:pic>
      <p:sp>
        <p:nvSpPr>
          <p:cNvPr id="3" name="Content Placeholder 2"/>
          <p:cNvSpPr>
            <a:spLocks noGrp="1"/>
          </p:cNvSpPr>
          <p:nvPr>
            <p:ph idx="1"/>
          </p:nvPr>
        </p:nvSpPr>
        <p:spPr>
          <a:xfrm>
            <a:off x="0" y="1"/>
            <a:ext cx="8686800" cy="1636754"/>
          </a:xfrm>
        </p:spPr>
        <p:txBody>
          <a:bodyPr>
            <a:normAutofit/>
          </a:bodyPr>
          <a:lstStyle/>
          <a:p>
            <a:r>
              <a:rPr lang="en-US" sz="2400" i="1" dirty="0" smtClean="0"/>
              <a:t>“Prepare yourself for a profession you are not going to recognize a decade from now. Survival—if you want to survive you will change. You will not practice architecture if you are not up to speed with [BIM].”</a:t>
            </a:r>
            <a:endParaRPr lang="en-US" sz="2400" dirty="0" smtClean="0"/>
          </a:p>
        </p:txBody>
      </p:sp>
      <p:grpSp>
        <p:nvGrpSpPr>
          <p:cNvPr id="6" name="Group 5"/>
          <p:cNvGrpSpPr/>
          <p:nvPr/>
        </p:nvGrpSpPr>
        <p:grpSpPr>
          <a:xfrm>
            <a:off x="371228" y="1636754"/>
            <a:ext cx="4355436" cy="3266577"/>
            <a:chOff x="371228" y="1636754"/>
            <a:chExt cx="4355436" cy="3266577"/>
          </a:xfrm>
        </p:grpSpPr>
        <p:pic>
          <p:nvPicPr>
            <p:cNvPr id="2" name="Picture 1"/>
            <p:cNvPicPr>
              <a:picLocks noChangeAspect="1"/>
            </p:cNvPicPr>
            <p:nvPr/>
          </p:nvPicPr>
          <p:blipFill>
            <a:blip r:embed="rId4"/>
            <a:stretch>
              <a:fillRect/>
            </a:stretch>
          </p:blipFill>
          <p:spPr>
            <a:xfrm>
              <a:off x="371228" y="1636754"/>
              <a:ext cx="4355436" cy="3266577"/>
            </a:xfrm>
            <a:prstGeom prst="rect">
              <a:avLst/>
            </a:prstGeom>
          </p:spPr>
        </p:pic>
        <p:sp>
          <p:nvSpPr>
            <p:cNvPr id="5" name="Rectangle 4"/>
            <p:cNvSpPr/>
            <p:nvPr/>
          </p:nvSpPr>
          <p:spPr>
            <a:xfrm>
              <a:off x="643482" y="4525963"/>
              <a:ext cx="4083182" cy="369332"/>
            </a:xfrm>
            <a:prstGeom prst="rect">
              <a:avLst/>
            </a:prstGeom>
          </p:spPr>
          <p:txBody>
            <a:bodyPr wrap="none">
              <a:spAutoFit/>
            </a:bodyPr>
            <a:lstStyle/>
            <a:p>
              <a:r>
                <a:rPr lang="en-US" i="1" dirty="0">
                  <a:solidFill>
                    <a:schemeClr val="bg1"/>
                  </a:solidFill>
                </a:rPr>
                <a:t>Thomas </a:t>
              </a:r>
              <a:r>
                <a:rPr lang="en-US" i="1" dirty="0" err="1">
                  <a:solidFill>
                    <a:schemeClr val="bg1"/>
                  </a:solidFill>
                </a:rPr>
                <a:t>Mayne</a:t>
              </a:r>
              <a:r>
                <a:rPr lang="en-US" i="1" dirty="0">
                  <a:solidFill>
                    <a:schemeClr val="bg1"/>
                  </a:solidFill>
                </a:rPr>
                <a:t> FAIA, Principal </a:t>
              </a:r>
              <a:r>
                <a:rPr lang="en-US" i="1" dirty="0" err="1">
                  <a:solidFill>
                    <a:schemeClr val="bg1"/>
                  </a:solidFill>
                </a:rPr>
                <a:t>Morphosis</a:t>
              </a:r>
              <a:endParaRPr lang="en-US" dirty="0">
                <a:solidFill>
                  <a:schemeClr val="bg1"/>
                </a:solidFill>
              </a:endParaRPr>
            </a:p>
          </p:txBody>
        </p:sp>
      </p:grpSp>
    </p:spTree>
    <p:extLst>
      <p:ext uri="{BB962C8B-B14F-4D97-AF65-F5344CB8AC3E}">
        <p14:creationId xmlns:p14="http://schemas.microsoft.com/office/powerpoint/2010/main" val="285752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317551"/>
            <a:ext cx="9144000" cy="7239016"/>
          </a:xfrm>
          <a:prstGeom prst="rect">
            <a:avLst/>
          </a:prstGeom>
        </p:spPr>
      </p:pic>
      <p:sp>
        <p:nvSpPr>
          <p:cNvPr id="3" name="Content Placeholder 2"/>
          <p:cNvSpPr>
            <a:spLocks noGrp="1"/>
          </p:cNvSpPr>
          <p:nvPr>
            <p:ph idx="1"/>
          </p:nvPr>
        </p:nvSpPr>
        <p:spPr>
          <a:xfrm>
            <a:off x="457199" y="2174041"/>
            <a:ext cx="8408969" cy="3317009"/>
          </a:xfrm>
          <a:effectLst>
            <a:outerShdw blurRad="50800" dist="38100" dir="2700000" algn="tl" rotWithShape="0">
              <a:prstClr val="black">
                <a:alpha val="40000"/>
              </a:prstClr>
            </a:outerShdw>
          </a:effectLst>
        </p:spPr>
        <p:txBody>
          <a:bodyPr>
            <a:noAutofit/>
          </a:bodyPr>
          <a:lstStyle/>
          <a:p>
            <a:r>
              <a:rPr lang="en-US" sz="4000" b="1" dirty="0">
                <a:solidFill>
                  <a:srgbClr val="FFFFFF"/>
                </a:solidFill>
              </a:rPr>
              <a:t>Can an institutionally enshrined resistance to this new approach to design and </a:t>
            </a:r>
            <a:r>
              <a:rPr lang="en-US" sz="4000" b="1" dirty="0" smtClean="0">
                <a:solidFill>
                  <a:srgbClr val="FFFFFF"/>
                </a:solidFill>
              </a:rPr>
              <a:t>project delivery </a:t>
            </a:r>
            <a:r>
              <a:rPr lang="en-US" sz="4000" b="1" dirty="0">
                <a:solidFill>
                  <a:srgbClr val="FFFFFF"/>
                </a:solidFill>
              </a:rPr>
              <a:t>in the Academy be overcome? </a:t>
            </a:r>
            <a:endParaRPr lang="en-US" sz="4000" b="1" dirty="0" smtClean="0">
              <a:solidFill>
                <a:srgbClr val="FFFFFF"/>
              </a:solidFill>
            </a:endParaRPr>
          </a:p>
          <a:p>
            <a:r>
              <a:rPr lang="en-US" sz="4000" b="1" dirty="0" smtClean="0">
                <a:solidFill>
                  <a:srgbClr val="FFFFFF"/>
                </a:solidFill>
              </a:rPr>
              <a:t>Should it?</a:t>
            </a:r>
            <a:endParaRPr lang="en-US" sz="4000" b="1" dirty="0">
              <a:solidFill>
                <a:srgbClr val="FFFFFF"/>
              </a:solidFill>
            </a:endParaRPr>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825414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317551"/>
            <a:ext cx="9144000" cy="7239016"/>
          </a:xfrm>
          <a:prstGeom prst="rect">
            <a:avLst/>
          </a:prstGeom>
        </p:spPr>
      </p:pic>
      <p:sp>
        <p:nvSpPr>
          <p:cNvPr id="3" name="Content Placeholder 2"/>
          <p:cNvSpPr>
            <a:spLocks noGrp="1"/>
          </p:cNvSpPr>
          <p:nvPr>
            <p:ph idx="1"/>
          </p:nvPr>
        </p:nvSpPr>
        <p:spPr>
          <a:xfrm>
            <a:off x="457199" y="2174041"/>
            <a:ext cx="8408969" cy="3317009"/>
          </a:xfrm>
          <a:effectLst>
            <a:outerShdw blurRad="50800" dist="38100" dir="2700000" algn="tl" rotWithShape="0">
              <a:prstClr val="black">
                <a:alpha val="40000"/>
              </a:prstClr>
            </a:outerShdw>
          </a:effectLst>
        </p:spPr>
        <p:txBody>
          <a:bodyPr>
            <a:noAutofit/>
          </a:bodyPr>
          <a:lstStyle/>
          <a:p>
            <a:r>
              <a:rPr lang="en-US" sz="4000" b="1" dirty="0">
                <a:solidFill>
                  <a:srgbClr val="FFFFFF"/>
                </a:solidFill>
              </a:rPr>
              <a:t>Can an institutionally enshrined resistance to this new approach to design and </a:t>
            </a:r>
            <a:r>
              <a:rPr lang="en-US" sz="4000" b="1" dirty="0" smtClean="0">
                <a:solidFill>
                  <a:srgbClr val="FFFFFF"/>
                </a:solidFill>
              </a:rPr>
              <a:t>project delivery </a:t>
            </a:r>
            <a:r>
              <a:rPr lang="en-US" sz="4000" b="1" dirty="0">
                <a:solidFill>
                  <a:srgbClr val="FFFFFF"/>
                </a:solidFill>
              </a:rPr>
              <a:t>in the Academy be overcome? </a:t>
            </a:r>
            <a:endParaRPr lang="en-US" sz="4000" b="1" dirty="0" smtClean="0">
              <a:solidFill>
                <a:srgbClr val="FFFFFF"/>
              </a:solidFill>
            </a:endParaRPr>
          </a:p>
          <a:p>
            <a:r>
              <a:rPr lang="en-US" sz="4000" b="1" dirty="0" smtClean="0">
                <a:solidFill>
                  <a:srgbClr val="FFFFFF"/>
                </a:solidFill>
              </a:rPr>
              <a:t>Should it?</a:t>
            </a:r>
            <a:endParaRPr lang="en-US" sz="4000" b="1" dirty="0">
              <a:solidFill>
                <a:srgbClr val="FFFFFF"/>
              </a:solidFill>
            </a:endParaRPr>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12791992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blolly.tiff"/>
          <p:cNvPicPr>
            <a:picLocks noChangeAspect="1"/>
          </p:cNvPicPr>
          <p:nvPr/>
        </p:nvPicPr>
        <p:blipFill>
          <a:blip r:embed="rId3"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2" name="TextBox 1"/>
          <p:cNvSpPr txBox="1"/>
          <p:nvPr/>
        </p:nvSpPr>
        <p:spPr>
          <a:xfrm>
            <a:off x="790221" y="761999"/>
            <a:ext cx="7704667" cy="3970318"/>
          </a:xfrm>
          <a:prstGeom prst="rect">
            <a:avLst/>
          </a:prstGeom>
          <a:noFill/>
        </p:spPr>
        <p:txBody>
          <a:bodyPr wrap="square" rtlCol="0">
            <a:spAutoFit/>
          </a:bodyPr>
          <a:lstStyle/>
          <a:p>
            <a:pPr lvl="0"/>
            <a:r>
              <a:rPr lang="en-GB" b="1" dirty="0">
                <a:solidFill>
                  <a:srgbClr val="FFFFFF"/>
                </a:solidFill>
              </a:rPr>
              <a:t>Open and continuous information sharing and team collaboration</a:t>
            </a:r>
            <a:r>
              <a:rPr lang="en-GB" b="1" dirty="0" smtClean="0">
                <a:solidFill>
                  <a:srgbClr val="FFFFFF"/>
                </a:solidFill>
              </a:rPr>
              <a:t>;</a:t>
            </a:r>
            <a:endParaRPr lang="en-US" b="1" dirty="0">
              <a:solidFill>
                <a:srgbClr val="FFFFFF"/>
              </a:solidFill>
            </a:endParaRPr>
          </a:p>
          <a:p>
            <a:pPr lvl="0"/>
            <a:endParaRPr lang="en-US" b="1" dirty="0">
              <a:solidFill>
                <a:srgbClr val="FFFFFF"/>
              </a:solidFill>
            </a:endParaRPr>
          </a:p>
          <a:p>
            <a:pPr lvl="0"/>
            <a:r>
              <a:rPr lang="en-GB" b="1" dirty="0" smtClean="0">
                <a:solidFill>
                  <a:srgbClr val="FFFFFF"/>
                </a:solidFill>
              </a:rPr>
              <a:t>Participatory </a:t>
            </a:r>
            <a:r>
              <a:rPr lang="en-GB" b="1" dirty="0">
                <a:solidFill>
                  <a:srgbClr val="FFFFFF"/>
                </a:solidFill>
              </a:rPr>
              <a:t>project leadership; </a:t>
            </a:r>
            <a:endParaRPr lang="en-US" b="1" dirty="0">
              <a:solidFill>
                <a:srgbClr val="FFFFFF"/>
              </a:solidFill>
            </a:endParaRPr>
          </a:p>
          <a:p>
            <a:pPr lvl="0"/>
            <a:endParaRPr lang="en-US" b="1" dirty="0" smtClean="0">
              <a:solidFill>
                <a:srgbClr val="FFFFFF"/>
              </a:solidFill>
            </a:endParaRPr>
          </a:p>
          <a:p>
            <a:pPr lvl="0"/>
            <a:r>
              <a:rPr lang="en-GB" b="1" dirty="0" smtClean="0">
                <a:solidFill>
                  <a:srgbClr val="FFFFFF"/>
                </a:solidFill>
              </a:rPr>
              <a:t>Digital </a:t>
            </a:r>
            <a:r>
              <a:rPr lang="en-GB" b="1" dirty="0">
                <a:solidFill>
                  <a:srgbClr val="FFFFFF"/>
                </a:solidFill>
              </a:rPr>
              <a:t>technologies to improve design services delivery; </a:t>
            </a:r>
            <a:endParaRPr lang="en-US" b="1" dirty="0">
              <a:solidFill>
                <a:srgbClr val="FFFFFF"/>
              </a:solidFill>
            </a:endParaRPr>
          </a:p>
          <a:p>
            <a:pPr lvl="0"/>
            <a:endParaRPr lang="en-US" b="1" dirty="0" smtClean="0">
              <a:solidFill>
                <a:srgbClr val="FFFFFF"/>
              </a:solidFill>
            </a:endParaRPr>
          </a:p>
          <a:p>
            <a:pPr lvl="0"/>
            <a:r>
              <a:rPr lang="en-GB" b="1" dirty="0" smtClean="0">
                <a:solidFill>
                  <a:srgbClr val="FFFFFF"/>
                </a:solidFill>
              </a:rPr>
              <a:t>Continuous </a:t>
            </a:r>
            <a:r>
              <a:rPr lang="en-GB" b="1" dirty="0">
                <a:solidFill>
                  <a:srgbClr val="FFFFFF"/>
                </a:solidFill>
              </a:rPr>
              <a:t>attention to scope, cost and time; </a:t>
            </a:r>
            <a:endParaRPr lang="en-US" b="1" dirty="0">
              <a:solidFill>
                <a:srgbClr val="FFFFFF"/>
              </a:solidFill>
            </a:endParaRPr>
          </a:p>
          <a:p>
            <a:pPr lvl="0"/>
            <a:endParaRPr lang="en-US" b="1" dirty="0" smtClean="0">
              <a:solidFill>
                <a:srgbClr val="FFFFFF"/>
              </a:solidFill>
            </a:endParaRPr>
          </a:p>
          <a:p>
            <a:pPr lvl="0"/>
            <a:r>
              <a:rPr lang="en-GB" b="1" dirty="0" smtClean="0">
                <a:solidFill>
                  <a:srgbClr val="FFFFFF"/>
                </a:solidFill>
              </a:rPr>
              <a:t>Reduced </a:t>
            </a:r>
            <a:r>
              <a:rPr lang="en-GB" b="1" dirty="0">
                <a:solidFill>
                  <a:srgbClr val="FFFFFF"/>
                </a:solidFill>
              </a:rPr>
              <a:t>conflict among the design and building team</a:t>
            </a:r>
            <a:r>
              <a:rPr lang="en-GB" b="1" dirty="0" smtClean="0">
                <a:solidFill>
                  <a:srgbClr val="FFFFFF"/>
                </a:solidFill>
              </a:rPr>
              <a:t>;</a:t>
            </a:r>
          </a:p>
          <a:p>
            <a:pPr lvl="0"/>
            <a:endParaRPr lang="en-GB" b="1" dirty="0">
              <a:solidFill>
                <a:srgbClr val="FFFFFF"/>
              </a:solidFill>
            </a:endParaRPr>
          </a:p>
          <a:p>
            <a:pPr lvl="0"/>
            <a:r>
              <a:rPr lang="en-GB" b="1" dirty="0" smtClean="0">
                <a:solidFill>
                  <a:srgbClr val="FFFFFF"/>
                </a:solidFill>
              </a:rPr>
              <a:t>Reduced </a:t>
            </a:r>
            <a:r>
              <a:rPr lang="en-GB" b="1" dirty="0">
                <a:solidFill>
                  <a:srgbClr val="FFFFFF"/>
                </a:solidFill>
              </a:rPr>
              <a:t>risk of litigation and liability exposure for the design team</a:t>
            </a:r>
            <a:r>
              <a:rPr lang="en-GB" b="1" dirty="0" smtClean="0">
                <a:solidFill>
                  <a:srgbClr val="FFFFFF"/>
                </a:solidFill>
              </a:rPr>
              <a:t>;</a:t>
            </a:r>
          </a:p>
          <a:p>
            <a:pPr lvl="0"/>
            <a:endParaRPr lang="en-GB" b="1" dirty="0">
              <a:solidFill>
                <a:srgbClr val="FFFFFF"/>
              </a:solidFill>
            </a:endParaRPr>
          </a:p>
          <a:p>
            <a:pPr lvl="0"/>
            <a:r>
              <a:rPr lang="en-GB" b="1" dirty="0" smtClean="0">
                <a:solidFill>
                  <a:srgbClr val="FFFFFF"/>
                </a:solidFill>
              </a:rPr>
              <a:t>Potential </a:t>
            </a:r>
            <a:r>
              <a:rPr lang="en-GB" b="1" dirty="0">
                <a:solidFill>
                  <a:srgbClr val="FFFFFF"/>
                </a:solidFill>
              </a:rPr>
              <a:t>for designers to assume greater leadership and influence projects. </a:t>
            </a:r>
            <a:endParaRPr lang="en-US" b="1" dirty="0">
              <a:solidFill>
                <a:srgbClr val="FFFFFF"/>
              </a:solidFill>
            </a:endParaRPr>
          </a:p>
          <a:p>
            <a:endParaRPr lang="en-US" b="1" dirty="0">
              <a:solidFill>
                <a:srgbClr val="FFFFFF"/>
              </a:solidFill>
            </a:endParaRPr>
          </a:p>
        </p:txBody>
      </p:sp>
    </p:spTree>
    <p:extLst>
      <p:ext uri="{BB962C8B-B14F-4D97-AF65-F5344CB8AC3E}">
        <p14:creationId xmlns:p14="http://schemas.microsoft.com/office/powerpoint/2010/main" val="2473637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blolly.tiff"/>
          <p:cNvPicPr>
            <a:picLocks noChangeAspect="1"/>
          </p:cNvPicPr>
          <p:nvPr/>
        </p:nvPicPr>
        <p:blipFill>
          <a:blip r:embed="rId3"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6" name="Rectangle 5"/>
          <p:cNvSpPr/>
          <p:nvPr/>
        </p:nvSpPr>
        <p:spPr>
          <a:xfrm>
            <a:off x="1706032" y="1255018"/>
            <a:ext cx="5842001" cy="1077218"/>
          </a:xfrm>
          <a:prstGeom prst="rect">
            <a:avLst/>
          </a:prstGeom>
        </p:spPr>
        <p:txBody>
          <a:bodyPr wrap="square">
            <a:spAutoFit/>
          </a:bodyPr>
          <a:lstStyle/>
          <a:p>
            <a:pPr algn="ctr"/>
            <a:r>
              <a:rPr lang="en-US" sz="6400" b="1" dirty="0" smtClean="0">
                <a:solidFill>
                  <a:srgbClr val="FFFFFF"/>
                </a:solidFill>
                <a:latin typeface="Century Gothic"/>
                <a:cs typeface="Century Gothic"/>
              </a:rPr>
              <a:t>ARCH 488</a:t>
            </a:r>
          </a:p>
        </p:txBody>
      </p:sp>
    </p:spTree>
    <p:extLst>
      <p:ext uri="{BB962C8B-B14F-4D97-AF65-F5344CB8AC3E}">
        <p14:creationId xmlns:p14="http://schemas.microsoft.com/office/powerpoint/2010/main" val="2946564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blolly.tiff"/>
          <p:cNvPicPr>
            <a:picLocks noChangeAspect="1"/>
          </p:cNvPicPr>
          <p:nvPr/>
        </p:nvPicPr>
        <p:blipFill>
          <a:blip r:embed="rId3"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4" name="Rectangle 3"/>
          <p:cNvSpPr/>
          <p:nvPr/>
        </p:nvSpPr>
        <p:spPr>
          <a:xfrm>
            <a:off x="2099732" y="2488168"/>
            <a:ext cx="5842001" cy="369332"/>
          </a:xfrm>
          <a:prstGeom prst="rect">
            <a:avLst/>
          </a:prstGeom>
          <a:effectLst>
            <a:reflection endPos="75000" dir="5400000" sy="-100000" algn="bl" rotWithShape="0"/>
          </a:effectLst>
        </p:spPr>
        <p:txBody>
          <a:bodyPr wrap="square">
            <a:spAutoFit/>
          </a:bodyPr>
          <a:lstStyle/>
          <a:p>
            <a:r>
              <a:rPr lang="en-US" dirty="0" smtClean="0">
                <a:solidFill>
                  <a:schemeClr val="bg1"/>
                </a:solidFill>
              </a:rPr>
              <a:t>A COURSE ABOUT A PROCESS AND A TOOL</a:t>
            </a:r>
          </a:p>
        </p:txBody>
      </p:sp>
      <p:sp>
        <p:nvSpPr>
          <p:cNvPr id="6" name="Rectangle 5"/>
          <p:cNvSpPr/>
          <p:nvPr/>
        </p:nvSpPr>
        <p:spPr>
          <a:xfrm>
            <a:off x="2099732" y="177800"/>
            <a:ext cx="5842001" cy="1077218"/>
          </a:xfrm>
          <a:prstGeom prst="rect">
            <a:avLst/>
          </a:prstGeom>
        </p:spPr>
        <p:txBody>
          <a:bodyPr wrap="square">
            <a:spAutoFit/>
          </a:bodyPr>
          <a:lstStyle/>
          <a:p>
            <a:r>
              <a:rPr lang="en-US" sz="6400" b="1" dirty="0" smtClean="0">
                <a:solidFill>
                  <a:srgbClr val="FFFFFF"/>
                </a:solidFill>
                <a:latin typeface="Century Gothic"/>
                <a:cs typeface="Century Gothic"/>
              </a:rPr>
              <a:t>ARCH 488</a:t>
            </a:r>
          </a:p>
        </p:txBody>
      </p:sp>
    </p:spTree>
    <p:extLst>
      <p:ext uri="{BB962C8B-B14F-4D97-AF65-F5344CB8AC3E}">
        <p14:creationId xmlns:p14="http://schemas.microsoft.com/office/powerpoint/2010/main" val="2819641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Lean?</a:t>
            </a:r>
            <a:endParaRPr lang="en-US" dirty="0"/>
          </a:p>
        </p:txBody>
      </p:sp>
      <p:pic>
        <p:nvPicPr>
          <p:cNvPr id="5" name="Picture 4"/>
          <p:cNvPicPr>
            <a:picLocks noChangeAspect="1"/>
          </p:cNvPicPr>
          <p:nvPr/>
        </p:nvPicPr>
        <p:blipFill>
          <a:blip r:embed="rId2"/>
          <a:stretch>
            <a:fillRect/>
          </a:stretch>
        </p:blipFill>
        <p:spPr>
          <a:xfrm>
            <a:off x="1285875" y="1930399"/>
            <a:ext cx="6527800" cy="4036929"/>
          </a:xfrm>
          <a:prstGeom prst="rect">
            <a:avLst/>
          </a:prstGeom>
        </p:spPr>
      </p:pic>
    </p:spTree>
    <p:extLst>
      <p:ext uri="{BB962C8B-B14F-4D97-AF65-F5344CB8AC3E}">
        <p14:creationId xmlns:p14="http://schemas.microsoft.com/office/powerpoint/2010/main" val="3697993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blolly.tiff"/>
          <p:cNvPicPr>
            <a:picLocks noChangeAspect="1"/>
          </p:cNvPicPr>
          <p:nvPr/>
        </p:nvPicPr>
        <p:blipFill>
          <a:blip r:embed="rId3"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6" name="Rectangle 5"/>
          <p:cNvSpPr/>
          <p:nvPr/>
        </p:nvSpPr>
        <p:spPr>
          <a:xfrm>
            <a:off x="2099732" y="177800"/>
            <a:ext cx="5842001" cy="1077218"/>
          </a:xfrm>
          <a:prstGeom prst="rect">
            <a:avLst/>
          </a:prstGeom>
        </p:spPr>
        <p:txBody>
          <a:bodyPr wrap="square">
            <a:spAutoFit/>
          </a:bodyPr>
          <a:lstStyle/>
          <a:p>
            <a:r>
              <a:rPr lang="en-US" sz="6400" b="1" dirty="0" smtClean="0">
                <a:solidFill>
                  <a:srgbClr val="FFFFFF"/>
                </a:solidFill>
                <a:latin typeface="Century Gothic"/>
                <a:cs typeface="Century Gothic"/>
              </a:rPr>
              <a:t> </a:t>
            </a:r>
            <a:endParaRPr lang="en-US" sz="6400" dirty="0"/>
          </a:p>
        </p:txBody>
      </p:sp>
      <p:sp>
        <p:nvSpPr>
          <p:cNvPr id="5" name="Rectangle 4"/>
          <p:cNvSpPr/>
          <p:nvPr/>
        </p:nvSpPr>
        <p:spPr>
          <a:xfrm>
            <a:off x="2099732" y="2294235"/>
            <a:ext cx="5029200" cy="923330"/>
          </a:xfrm>
          <a:prstGeom prst="rect">
            <a:avLst/>
          </a:prstGeom>
        </p:spPr>
        <p:txBody>
          <a:bodyPr wrap="square">
            <a:spAutoFit/>
          </a:bodyPr>
          <a:lstStyle/>
          <a:p>
            <a:r>
              <a:rPr lang="en-US" dirty="0" smtClean="0">
                <a:solidFill>
                  <a:schemeClr val="bg1"/>
                </a:solidFill>
              </a:rPr>
              <a:t>INTEGRATED PROJECT DELIVERY IS THE PROCESS</a:t>
            </a:r>
          </a:p>
          <a:p>
            <a:endParaRPr lang="en-US" dirty="0" smtClean="0">
              <a:solidFill>
                <a:schemeClr val="bg1"/>
              </a:solidFill>
            </a:endParaRPr>
          </a:p>
          <a:p>
            <a:r>
              <a:rPr lang="en-US" dirty="0" smtClean="0">
                <a:solidFill>
                  <a:schemeClr val="bg1"/>
                </a:solidFill>
              </a:rPr>
              <a:t>BUILDING INFORMATION MODELING IS THE TOOL </a:t>
            </a:r>
            <a:endParaRPr lang="en-US" dirty="0">
              <a:solidFill>
                <a:schemeClr val="bg1"/>
              </a:solidFill>
            </a:endParaRPr>
          </a:p>
        </p:txBody>
      </p:sp>
      <p:sp>
        <p:nvSpPr>
          <p:cNvPr id="9" name="Rectangle 8"/>
          <p:cNvSpPr/>
          <p:nvPr/>
        </p:nvSpPr>
        <p:spPr>
          <a:xfrm>
            <a:off x="2099732" y="177800"/>
            <a:ext cx="5842001" cy="1077218"/>
          </a:xfrm>
          <a:prstGeom prst="rect">
            <a:avLst/>
          </a:prstGeom>
        </p:spPr>
        <p:txBody>
          <a:bodyPr wrap="square">
            <a:spAutoFit/>
          </a:bodyPr>
          <a:lstStyle/>
          <a:p>
            <a:r>
              <a:rPr lang="en-US" sz="6400" b="1" dirty="0" smtClean="0">
                <a:solidFill>
                  <a:srgbClr val="FFFFFF"/>
                </a:solidFill>
                <a:latin typeface="Century Gothic"/>
                <a:cs typeface="Century Gothic"/>
              </a:rPr>
              <a:t>ARCH 488</a:t>
            </a:r>
          </a:p>
        </p:txBody>
      </p:sp>
    </p:spTree>
    <p:extLst>
      <p:ext uri="{BB962C8B-B14F-4D97-AF65-F5344CB8AC3E}">
        <p14:creationId xmlns:p14="http://schemas.microsoft.com/office/powerpoint/2010/main" val="128060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blolly.tiff"/>
          <p:cNvPicPr>
            <a:picLocks noChangeAspect="1"/>
          </p:cNvPicPr>
          <p:nvPr/>
        </p:nvPicPr>
        <p:blipFill>
          <a:blip r:embed="rId3"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6" name="Rectangle 5"/>
          <p:cNvSpPr/>
          <p:nvPr/>
        </p:nvSpPr>
        <p:spPr>
          <a:xfrm>
            <a:off x="2099732" y="177800"/>
            <a:ext cx="5842001" cy="1077218"/>
          </a:xfrm>
          <a:prstGeom prst="rect">
            <a:avLst/>
          </a:prstGeom>
        </p:spPr>
        <p:txBody>
          <a:bodyPr wrap="square">
            <a:spAutoFit/>
          </a:bodyPr>
          <a:lstStyle/>
          <a:p>
            <a:r>
              <a:rPr lang="en-US" sz="6400" b="1" dirty="0" smtClean="0">
                <a:solidFill>
                  <a:srgbClr val="FFFFFF"/>
                </a:solidFill>
                <a:latin typeface="Century Gothic"/>
                <a:cs typeface="Century Gothic"/>
              </a:rPr>
              <a:t>ARCH 488</a:t>
            </a:r>
            <a:endParaRPr lang="en-US" sz="6400" dirty="0"/>
          </a:p>
        </p:txBody>
      </p:sp>
      <p:sp>
        <p:nvSpPr>
          <p:cNvPr id="5" name="Rectangle 4"/>
          <p:cNvSpPr/>
          <p:nvPr/>
        </p:nvSpPr>
        <p:spPr>
          <a:xfrm>
            <a:off x="355600" y="1828800"/>
            <a:ext cx="8547100" cy="1477328"/>
          </a:xfrm>
          <a:prstGeom prst="rect">
            <a:avLst/>
          </a:prstGeom>
        </p:spPr>
        <p:txBody>
          <a:bodyPr wrap="square">
            <a:spAutoFit/>
          </a:bodyPr>
          <a:lstStyle/>
          <a:p>
            <a:pPr algn="ctr"/>
            <a:r>
              <a:rPr lang="en-US" dirty="0" smtClean="0">
                <a:solidFill>
                  <a:schemeClr val="bg1"/>
                </a:solidFill>
              </a:rPr>
              <a:t>. . . AND MANY INDUSTRY PUNDITS ARE SAYING </a:t>
            </a:r>
          </a:p>
          <a:p>
            <a:pPr algn="ctr"/>
            <a:r>
              <a:rPr lang="en-US" dirty="0" smtClean="0">
                <a:solidFill>
                  <a:schemeClr val="bg1"/>
                </a:solidFill>
              </a:rPr>
              <a:t>THAT THIS PROCESS AND THIS TOOL REPRESENT</a:t>
            </a:r>
          </a:p>
          <a:p>
            <a:pPr algn="ctr"/>
            <a:endParaRPr lang="en-US" dirty="0" smtClean="0">
              <a:solidFill>
                <a:schemeClr val="bg1"/>
              </a:solidFill>
            </a:endParaRPr>
          </a:p>
          <a:p>
            <a:pPr algn="ctr"/>
            <a:r>
              <a:rPr lang="en-US" sz="3600" b="1" dirty="0" smtClean="0">
                <a:solidFill>
                  <a:schemeClr val="bg1"/>
                </a:solidFill>
              </a:rPr>
              <a:t>THE FUTURE OF THE BUILDING INDUSTRY </a:t>
            </a:r>
            <a:endParaRPr lang="en-US" sz="3600" b="1" dirty="0">
              <a:solidFill>
                <a:schemeClr val="bg1"/>
              </a:solidFill>
            </a:endParaRPr>
          </a:p>
        </p:txBody>
      </p:sp>
      <p:sp>
        <p:nvSpPr>
          <p:cNvPr id="8" name="Rectangle 7"/>
          <p:cNvSpPr/>
          <p:nvPr/>
        </p:nvSpPr>
        <p:spPr>
          <a:xfrm>
            <a:off x="2099732" y="177800"/>
            <a:ext cx="5842001" cy="1077218"/>
          </a:xfrm>
          <a:prstGeom prst="rect">
            <a:avLst/>
          </a:prstGeom>
        </p:spPr>
        <p:txBody>
          <a:bodyPr wrap="square">
            <a:spAutoFit/>
          </a:bodyPr>
          <a:lstStyle/>
          <a:p>
            <a:r>
              <a:rPr lang="en-US" sz="6400" b="1" dirty="0" smtClean="0">
                <a:solidFill>
                  <a:srgbClr val="FFFFFF"/>
                </a:solidFill>
                <a:latin typeface="Century Gothic"/>
                <a:cs typeface="Century Gothic"/>
              </a:rPr>
              <a:t>ARCH 488</a:t>
            </a:r>
          </a:p>
        </p:txBody>
      </p:sp>
    </p:spTree>
    <p:extLst>
      <p:ext uri="{BB962C8B-B14F-4D97-AF65-F5344CB8AC3E}">
        <p14:creationId xmlns:p14="http://schemas.microsoft.com/office/powerpoint/2010/main" val="412033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1655232" y="177800"/>
            <a:ext cx="5842001" cy="1077218"/>
          </a:xfrm>
          <a:prstGeom prst="rect">
            <a:avLst/>
          </a:prstGeom>
        </p:spPr>
        <p:txBody>
          <a:bodyPr wrap="square">
            <a:spAutoFit/>
          </a:bodyPr>
          <a:lstStyle/>
          <a:p>
            <a:pPr algn="ctr"/>
            <a:r>
              <a:rPr lang="en-US" sz="6400" b="1" dirty="0" smtClean="0">
                <a:solidFill>
                  <a:srgbClr val="FFFFFF"/>
                </a:solidFill>
                <a:latin typeface="Century Gothic"/>
                <a:cs typeface="Century Gothic"/>
              </a:rPr>
              <a:t>HOWEVER . . .</a:t>
            </a:r>
          </a:p>
        </p:txBody>
      </p:sp>
      <p:pic>
        <p:nvPicPr>
          <p:cNvPr id="5" name="Picture 4"/>
          <p:cNvPicPr>
            <a:picLocks noChangeAspect="1"/>
          </p:cNvPicPr>
          <p:nvPr/>
        </p:nvPicPr>
        <p:blipFill>
          <a:blip r:embed="rId2"/>
          <a:stretch>
            <a:fillRect/>
          </a:stretch>
        </p:blipFill>
        <p:spPr>
          <a:xfrm>
            <a:off x="1968500" y="1255018"/>
            <a:ext cx="5130800" cy="3848100"/>
          </a:xfrm>
          <a:prstGeom prst="rect">
            <a:avLst/>
          </a:prstGeom>
        </p:spPr>
      </p:pic>
      <p:sp>
        <p:nvSpPr>
          <p:cNvPr id="7" name="Rectangle 6"/>
          <p:cNvSpPr/>
          <p:nvPr/>
        </p:nvSpPr>
        <p:spPr>
          <a:xfrm>
            <a:off x="334432" y="5090418"/>
            <a:ext cx="8568268" cy="523220"/>
          </a:xfrm>
          <a:prstGeom prst="rect">
            <a:avLst/>
          </a:prstGeom>
        </p:spPr>
        <p:txBody>
          <a:bodyPr wrap="square">
            <a:spAutoFit/>
          </a:bodyPr>
          <a:lstStyle/>
          <a:p>
            <a:pPr algn="ctr"/>
            <a:r>
              <a:rPr lang="en-US" sz="2800" b="1" dirty="0" smtClean="0">
                <a:solidFill>
                  <a:srgbClr val="FFFFFF"/>
                </a:solidFill>
                <a:latin typeface="Century Gothic"/>
                <a:cs typeface="Century Gothic"/>
              </a:rPr>
              <a:t>IT ISN’T THE WORLD OF HOWARD ROARK</a:t>
            </a:r>
          </a:p>
        </p:txBody>
      </p:sp>
    </p:spTree>
    <p:extLst>
      <p:ext uri="{BB962C8B-B14F-4D97-AF65-F5344CB8AC3E}">
        <p14:creationId xmlns:p14="http://schemas.microsoft.com/office/powerpoint/2010/main" val="66859000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430 CELLOPHANE.tiff"/>
          <p:cNvPicPr>
            <a:picLocks noChangeAspect="1"/>
          </p:cNvPicPr>
          <p:nvPr/>
        </p:nvPicPr>
        <p:blipFill>
          <a:blip r:embed="rId2" cstate="email">
            <a:extLst>
              <a:ext uri="{28A0092B-C50C-407E-A947-70E740481C1C}">
                <a14:useLocalDpi xmlns:a14="http://schemas.microsoft.com/office/drawing/2010/main"/>
              </a:ext>
            </a:extLst>
          </a:blip>
          <a:srcRect l="6736" r="7174"/>
          <a:stretch>
            <a:fillRect/>
          </a:stretch>
        </p:blipFill>
        <p:spPr>
          <a:xfrm>
            <a:off x="1" y="0"/>
            <a:ext cx="9143999" cy="6888178"/>
          </a:xfrm>
          <a:prstGeom prst="rect">
            <a:avLst/>
          </a:prstGeom>
        </p:spPr>
      </p:pic>
      <p:sp>
        <p:nvSpPr>
          <p:cNvPr id="2" name="Title 1"/>
          <p:cNvSpPr>
            <a:spLocks noGrp="1"/>
          </p:cNvSpPr>
          <p:nvPr>
            <p:ph type="title"/>
          </p:nvPr>
        </p:nvSpPr>
        <p:spPr>
          <a:xfrm>
            <a:off x="0" y="4323140"/>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IMAGINE . . . </a:t>
            </a: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endParaRPr lang="en-US" sz="2400" dirty="0">
              <a:solidFill>
                <a:srgbClr val="FFFFFF"/>
              </a:solidFill>
              <a:latin typeface="Century Gothic"/>
              <a:cs typeface="Century Gothic"/>
            </a:endParaRPr>
          </a:p>
        </p:txBody>
      </p:sp>
      <p:sp>
        <p:nvSpPr>
          <p:cNvPr id="7" name="TextBox 6"/>
          <p:cNvSpPr txBox="1"/>
          <p:nvPr/>
        </p:nvSpPr>
        <p:spPr>
          <a:xfrm>
            <a:off x="1" y="5288340"/>
            <a:ext cx="9143999" cy="1569660"/>
          </a:xfrm>
          <a:prstGeom prst="rect">
            <a:avLst/>
          </a:prstGeom>
          <a:noFill/>
        </p:spPr>
        <p:txBody>
          <a:bodyPr wrap="square" rtlCol="0">
            <a:spAutoFit/>
          </a:bodyPr>
          <a:lstStyle/>
          <a:p>
            <a:pPr algn="ctr"/>
            <a:r>
              <a:rPr lang="en-US" sz="2400" b="1" dirty="0" smtClean="0"/>
              <a:t>. . . facilities managers, end users, contractors and suppliers are all involved with the design team and the client . . . at the start of the design process </a:t>
            </a:r>
          </a:p>
          <a:p>
            <a:pPr algn="ctr"/>
            <a:endParaRPr lang="en-US" sz="2400" dirty="0">
              <a:solidFill>
                <a:srgbClr val="FFFF00"/>
              </a:solidFill>
            </a:endParaRPr>
          </a:p>
        </p:txBody>
      </p:sp>
    </p:spTree>
    <p:extLst>
      <p:ext uri="{BB962C8B-B14F-4D97-AF65-F5344CB8AC3E}">
        <p14:creationId xmlns:p14="http://schemas.microsoft.com/office/powerpoint/2010/main" val="9716300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430 CELLOPHANE.tiff"/>
          <p:cNvPicPr>
            <a:picLocks noChangeAspect="1"/>
          </p:cNvPicPr>
          <p:nvPr/>
        </p:nvPicPr>
        <p:blipFill>
          <a:blip r:embed="rId2" cstate="email">
            <a:extLst>
              <a:ext uri="{28A0092B-C50C-407E-A947-70E740481C1C}">
                <a14:useLocalDpi xmlns:a14="http://schemas.microsoft.com/office/drawing/2010/main"/>
              </a:ext>
            </a:extLst>
          </a:blip>
          <a:srcRect l="6736" r="7174"/>
          <a:stretch>
            <a:fillRect/>
          </a:stretch>
        </p:blipFill>
        <p:spPr>
          <a:xfrm>
            <a:off x="1" y="0"/>
            <a:ext cx="9143999" cy="6888178"/>
          </a:xfrm>
          <a:prstGeom prst="rect">
            <a:avLst/>
          </a:prstGeom>
        </p:spPr>
      </p:pic>
      <p:sp>
        <p:nvSpPr>
          <p:cNvPr id="2" name="Title 1"/>
          <p:cNvSpPr>
            <a:spLocks noGrp="1"/>
          </p:cNvSpPr>
          <p:nvPr>
            <p:ph type="title"/>
          </p:nvPr>
        </p:nvSpPr>
        <p:spPr>
          <a:xfrm>
            <a:off x="0" y="4323140"/>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IMAGINE . . . </a:t>
            </a: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endParaRPr lang="en-US" sz="2400" dirty="0">
              <a:solidFill>
                <a:srgbClr val="FFFFFF"/>
              </a:solidFill>
              <a:latin typeface="Century Gothic"/>
              <a:cs typeface="Century Gothic"/>
            </a:endParaRPr>
          </a:p>
        </p:txBody>
      </p:sp>
      <p:sp>
        <p:nvSpPr>
          <p:cNvPr id="7" name="TextBox 6"/>
          <p:cNvSpPr txBox="1"/>
          <p:nvPr/>
        </p:nvSpPr>
        <p:spPr>
          <a:xfrm>
            <a:off x="965200" y="5288340"/>
            <a:ext cx="6985000" cy="1200328"/>
          </a:xfrm>
          <a:prstGeom prst="rect">
            <a:avLst/>
          </a:prstGeom>
          <a:noFill/>
        </p:spPr>
        <p:txBody>
          <a:bodyPr wrap="square" rtlCol="0">
            <a:spAutoFit/>
          </a:bodyPr>
          <a:lstStyle/>
          <a:p>
            <a:r>
              <a:rPr lang="en-US" sz="2400" b="1" dirty="0" smtClean="0">
                <a:solidFill>
                  <a:srgbClr val="000000"/>
                </a:solidFill>
              </a:rPr>
              <a:t>. . . processes that are outcome-driven . . . and decisions that are not made solely on a first cost basis </a:t>
            </a:r>
          </a:p>
          <a:p>
            <a:endParaRPr lang="en-US" sz="2400" dirty="0">
              <a:solidFill>
                <a:srgbClr val="FFFF00"/>
              </a:solidFill>
            </a:endParaRPr>
          </a:p>
        </p:txBody>
      </p:sp>
    </p:spTree>
    <p:extLst>
      <p:ext uri="{BB962C8B-B14F-4D97-AF65-F5344CB8AC3E}">
        <p14:creationId xmlns:p14="http://schemas.microsoft.com/office/powerpoint/2010/main" val="34177939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430 CELLOPHANE.tiff"/>
          <p:cNvPicPr>
            <a:picLocks noChangeAspect="1"/>
          </p:cNvPicPr>
          <p:nvPr/>
        </p:nvPicPr>
        <p:blipFill>
          <a:blip r:embed="rId2" cstate="email">
            <a:extLst>
              <a:ext uri="{28A0092B-C50C-407E-A947-70E740481C1C}">
                <a14:useLocalDpi xmlns:a14="http://schemas.microsoft.com/office/drawing/2010/main"/>
              </a:ext>
            </a:extLst>
          </a:blip>
          <a:srcRect l="6736" r="7174"/>
          <a:stretch>
            <a:fillRect/>
          </a:stretch>
        </p:blipFill>
        <p:spPr>
          <a:xfrm>
            <a:off x="1" y="0"/>
            <a:ext cx="9143999" cy="6888178"/>
          </a:xfrm>
          <a:prstGeom prst="rect">
            <a:avLst/>
          </a:prstGeom>
        </p:spPr>
      </p:pic>
      <p:sp>
        <p:nvSpPr>
          <p:cNvPr id="2" name="Title 1"/>
          <p:cNvSpPr>
            <a:spLocks noGrp="1"/>
          </p:cNvSpPr>
          <p:nvPr>
            <p:ph type="title"/>
          </p:nvPr>
        </p:nvSpPr>
        <p:spPr>
          <a:xfrm>
            <a:off x="0" y="4323140"/>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IMAGINE . . . </a:t>
            </a: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endParaRPr lang="en-US" sz="2400" dirty="0">
              <a:solidFill>
                <a:srgbClr val="FFFFFF"/>
              </a:solidFill>
              <a:latin typeface="Century Gothic"/>
              <a:cs typeface="Century Gothic"/>
            </a:endParaRPr>
          </a:p>
        </p:txBody>
      </p:sp>
      <p:sp>
        <p:nvSpPr>
          <p:cNvPr id="7" name="TextBox 6"/>
          <p:cNvSpPr txBox="1"/>
          <p:nvPr/>
        </p:nvSpPr>
        <p:spPr>
          <a:xfrm>
            <a:off x="1" y="5288340"/>
            <a:ext cx="9143999" cy="1200328"/>
          </a:xfrm>
          <a:prstGeom prst="rect">
            <a:avLst/>
          </a:prstGeom>
          <a:noFill/>
        </p:spPr>
        <p:txBody>
          <a:bodyPr wrap="square" rtlCol="0">
            <a:spAutoFit/>
          </a:bodyPr>
          <a:lstStyle/>
          <a:p>
            <a:pPr algn="ctr"/>
            <a:r>
              <a:rPr lang="en-US" sz="2400" b="1" dirty="0" smtClean="0"/>
              <a:t>. . . all communications throughout the design and construction process . . . are clear, concise, open, transparent, and </a:t>
            </a:r>
            <a:r>
              <a:rPr lang="en-US" sz="2400" b="1" u="sng" dirty="0" smtClean="0"/>
              <a:t>trusting </a:t>
            </a:r>
          </a:p>
          <a:p>
            <a:pPr algn="ctr"/>
            <a:endParaRPr lang="en-US" sz="2400" dirty="0">
              <a:solidFill>
                <a:srgbClr val="FFFF00"/>
              </a:solidFill>
            </a:endParaRPr>
          </a:p>
        </p:txBody>
      </p:sp>
    </p:spTree>
    <p:extLst>
      <p:ext uri="{BB962C8B-B14F-4D97-AF65-F5344CB8AC3E}">
        <p14:creationId xmlns:p14="http://schemas.microsoft.com/office/powerpoint/2010/main" val="3213616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430 CELLOPHANE.tiff"/>
          <p:cNvPicPr>
            <a:picLocks noChangeAspect="1"/>
          </p:cNvPicPr>
          <p:nvPr/>
        </p:nvPicPr>
        <p:blipFill>
          <a:blip r:embed="rId2" cstate="email">
            <a:extLst>
              <a:ext uri="{28A0092B-C50C-407E-A947-70E740481C1C}">
                <a14:useLocalDpi xmlns:a14="http://schemas.microsoft.com/office/drawing/2010/main"/>
              </a:ext>
            </a:extLst>
          </a:blip>
          <a:srcRect l="6736" r="7174"/>
          <a:stretch>
            <a:fillRect/>
          </a:stretch>
        </p:blipFill>
        <p:spPr>
          <a:xfrm>
            <a:off x="1" y="0"/>
            <a:ext cx="9143999" cy="6888178"/>
          </a:xfrm>
          <a:prstGeom prst="rect">
            <a:avLst/>
          </a:prstGeom>
        </p:spPr>
      </p:pic>
      <p:sp>
        <p:nvSpPr>
          <p:cNvPr id="2" name="Title 1"/>
          <p:cNvSpPr>
            <a:spLocks noGrp="1"/>
          </p:cNvSpPr>
          <p:nvPr>
            <p:ph type="title"/>
          </p:nvPr>
        </p:nvSpPr>
        <p:spPr>
          <a:xfrm>
            <a:off x="0" y="4323140"/>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IMAGINE . . . </a:t>
            </a: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endParaRPr lang="en-US" sz="2400" dirty="0">
              <a:solidFill>
                <a:srgbClr val="FFFFFF"/>
              </a:solidFill>
              <a:latin typeface="Century Gothic"/>
              <a:cs typeface="Century Gothic"/>
            </a:endParaRPr>
          </a:p>
        </p:txBody>
      </p:sp>
      <p:sp>
        <p:nvSpPr>
          <p:cNvPr id="7" name="TextBox 6"/>
          <p:cNvSpPr txBox="1"/>
          <p:nvPr/>
        </p:nvSpPr>
        <p:spPr>
          <a:xfrm>
            <a:off x="952500" y="5288340"/>
            <a:ext cx="7124700" cy="1200328"/>
          </a:xfrm>
          <a:prstGeom prst="rect">
            <a:avLst/>
          </a:prstGeom>
          <a:noFill/>
        </p:spPr>
        <p:txBody>
          <a:bodyPr wrap="square" rtlCol="0">
            <a:spAutoFit/>
          </a:bodyPr>
          <a:lstStyle/>
          <a:p>
            <a:r>
              <a:rPr lang="en-US" sz="2400" b="1" dirty="0" smtClean="0"/>
              <a:t>… designers fully understanding the ramifications of their decisions . . . at the time the decisions are made </a:t>
            </a:r>
          </a:p>
          <a:p>
            <a:endParaRPr lang="en-US" sz="2400" b="1" dirty="0">
              <a:solidFill>
                <a:srgbClr val="FFFF00"/>
              </a:solidFill>
            </a:endParaRPr>
          </a:p>
        </p:txBody>
      </p:sp>
    </p:spTree>
    <p:extLst>
      <p:ext uri="{BB962C8B-B14F-4D97-AF65-F5344CB8AC3E}">
        <p14:creationId xmlns:p14="http://schemas.microsoft.com/office/powerpoint/2010/main" val="36348652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430 CELLOPHANE.tiff"/>
          <p:cNvPicPr>
            <a:picLocks noChangeAspect="1"/>
          </p:cNvPicPr>
          <p:nvPr/>
        </p:nvPicPr>
        <p:blipFill>
          <a:blip r:embed="rId2" cstate="email">
            <a:extLst>
              <a:ext uri="{28A0092B-C50C-407E-A947-70E740481C1C}">
                <a14:useLocalDpi xmlns:a14="http://schemas.microsoft.com/office/drawing/2010/main"/>
              </a:ext>
            </a:extLst>
          </a:blip>
          <a:srcRect l="6736" r="7174"/>
          <a:stretch>
            <a:fillRect/>
          </a:stretch>
        </p:blipFill>
        <p:spPr>
          <a:xfrm>
            <a:off x="1" y="0"/>
            <a:ext cx="9143999" cy="6888178"/>
          </a:xfrm>
          <a:prstGeom prst="rect">
            <a:avLst/>
          </a:prstGeom>
        </p:spPr>
      </p:pic>
      <p:sp>
        <p:nvSpPr>
          <p:cNvPr id="2" name="Title 1"/>
          <p:cNvSpPr>
            <a:spLocks noGrp="1"/>
          </p:cNvSpPr>
          <p:nvPr>
            <p:ph type="title"/>
          </p:nvPr>
        </p:nvSpPr>
        <p:spPr>
          <a:xfrm>
            <a:off x="0" y="4323140"/>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IMAGINE . . . </a:t>
            </a: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endParaRPr lang="en-US" sz="2400" dirty="0">
              <a:solidFill>
                <a:srgbClr val="FFFFFF"/>
              </a:solidFill>
              <a:latin typeface="Century Gothic"/>
              <a:cs typeface="Century Gothic"/>
            </a:endParaRPr>
          </a:p>
        </p:txBody>
      </p:sp>
      <p:sp>
        <p:nvSpPr>
          <p:cNvPr id="7" name="TextBox 6"/>
          <p:cNvSpPr txBox="1"/>
          <p:nvPr/>
        </p:nvSpPr>
        <p:spPr>
          <a:xfrm>
            <a:off x="1282700" y="5288340"/>
            <a:ext cx="6248400" cy="1200328"/>
          </a:xfrm>
          <a:prstGeom prst="rect">
            <a:avLst/>
          </a:prstGeom>
          <a:noFill/>
        </p:spPr>
        <p:txBody>
          <a:bodyPr wrap="square" rtlCol="0">
            <a:spAutoFit/>
          </a:bodyPr>
          <a:lstStyle/>
          <a:p>
            <a:pPr algn="ctr"/>
            <a:r>
              <a:rPr lang="en-US" sz="2400" b="1" dirty="0" smtClean="0"/>
              <a:t>. . . An industry that delivers a higher quality and more sustainable built environment </a:t>
            </a:r>
          </a:p>
          <a:p>
            <a:pPr algn="ctr"/>
            <a:endParaRPr lang="en-US" sz="2400" b="1" dirty="0">
              <a:solidFill>
                <a:srgbClr val="000000"/>
              </a:solidFill>
            </a:endParaRPr>
          </a:p>
        </p:txBody>
      </p:sp>
    </p:spTree>
    <p:extLst>
      <p:ext uri="{BB962C8B-B14F-4D97-AF65-F5344CB8AC3E}">
        <p14:creationId xmlns:p14="http://schemas.microsoft.com/office/powerpoint/2010/main" val="36618224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430 CELLOPHANE.tiff"/>
          <p:cNvPicPr>
            <a:picLocks noChangeAspect="1"/>
          </p:cNvPicPr>
          <p:nvPr/>
        </p:nvPicPr>
        <p:blipFill>
          <a:blip r:embed="rId2" cstate="email">
            <a:extLst>
              <a:ext uri="{28A0092B-C50C-407E-A947-70E740481C1C}">
                <a14:useLocalDpi xmlns:a14="http://schemas.microsoft.com/office/drawing/2010/main"/>
              </a:ext>
            </a:extLst>
          </a:blip>
          <a:srcRect l="6736" r="7174"/>
          <a:stretch>
            <a:fillRect/>
          </a:stretch>
        </p:blipFill>
        <p:spPr>
          <a:xfrm>
            <a:off x="1" y="0"/>
            <a:ext cx="9143999" cy="6888178"/>
          </a:xfrm>
          <a:prstGeom prst="rect">
            <a:avLst/>
          </a:prstGeom>
        </p:spPr>
      </p:pic>
      <p:sp>
        <p:nvSpPr>
          <p:cNvPr id="2" name="Title 1"/>
          <p:cNvSpPr>
            <a:spLocks noGrp="1"/>
          </p:cNvSpPr>
          <p:nvPr>
            <p:ph type="title"/>
          </p:nvPr>
        </p:nvSpPr>
        <p:spPr>
          <a:xfrm>
            <a:off x="0" y="4323140"/>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IMAGINE . . . </a:t>
            </a: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r>
              <a:rPr lang="en-US" sz="2400" dirty="0" smtClean="0">
                <a:solidFill>
                  <a:srgbClr val="FFFFFF"/>
                </a:solidFill>
                <a:latin typeface="Century Gothic"/>
                <a:cs typeface="Century Gothic"/>
              </a:rPr>
              <a:t/>
            </a:r>
            <a:br>
              <a:rPr lang="en-US" sz="2400" dirty="0" smtClean="0">
                <a:solidFill>
                  <a:srgbClr val="FFFFFF"/>
                </a:solidFill>
                <a:latin typeface="Century Gothic"/>
                <a:cs typeface="Century Gothic"/>
              </a:rPr>
            </a:br>
            <a:endParaRPr lang="en-US" sz="2400" dirty="0">
              <a:solidFill>
                <a:srgbClr val="FFFFFF"/>
              </a:solidFill>
              <a:latin typeface="Century Gothic"/>
              <a:cs typeface="Century Gothic"/>
            </a:endParaRPr>
          </a:p>
        </p:txBody>
      </p:sp>
      <p:sp>
        <p:nvSpPr>
          <p:cNvPr id="7" name="TextBox 6"/>
          <p:cNvSpPr txBox="1"/>
          <p:nvPr/>
        </p:nvSpPr>
        <p:spPr>
          <a:xfrm>
            <a:off x="533400" y="5288340"/>
            <a:ext cx="8115300" cy="1200328"/>
          </a:xfrm>
          <a:prstGeom prst="rect">
            <a:avLst/>
          </a:prstGeom>
          <a:noFill/>
        </p:spPr>
        <p:txBody>
          <a:bodyPr wrap="square" rtlCol="0">
            <a:spAutoFit/>
          </a:bodyPr>
          <a:lstStyle/>
          <a:p>
            <a:pPr algn="ctr"/>
            <a:r>
              <a:rPr lang="en-US" sz="2400" b="1" dirty="0" smtClean="0">
                <a:solidFill>
                  <a:srgbClr val="000000"/>
                </a:solidFill>
              </a:rPr>
              <a:t>. . . risk and rewards that are value-based and appropriately balanced among all team members over the life of a project </a:t>
            </a:r>
          </a:p>
          <a:p>
            <a:pPr algn="ctr"/>
            <a:endParaRPr lang="en-US" sz="2400" b="1" dirty="0">
              <a:solidFill>
                <a:srgbClr val="000000"/>
              </a:solidFill>
            </a:endParaRPr>
          </a:p>
        </p:txBody>
      </p:sp>
    </p:spTree>
    <p:extLst>
      <p:ext uri="{BB962C8B-B14F-4D97-AF65-F5344CB8AC3E}">
        <p14:creationId xmlns:p14="http://schemas.microsoft.com/office/powerpoint/2010/main" val="37736009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30 MAGGIE'S LONDON.tiff"/>
          <p:cNvPicPr>
            <a:picLocks noChangeAspect="1"/>
          </p:cNvPicPr>
          <p:nvPr/>
        </p:nvPicPr>
        <p:blipFill>
          <a:blip r:embed="rId2" cstate="email">
            <a:extLst>
              <a:ext uri="{28A0092B-C50C-407E-A947-70E740481C1C}">
                <a14:useLocalDpi xmlns:a14="http://schemas.microsoft.com/office/drawing/2010/main"/>
              </a:ext>
            </a:extLst>
          </a:blip>
          <a:srcRect l="6560" r="14458"/>
          <a:stretch>
            <a:fillRect/>
          </a:stretch>
        </p:blipFill>
        <p:spPr>
          <a:xfrm>
            <a:off x="0" y="0"/>
            <a:ext cx="9144000" cy="6857999"/>
          </a:xfrm>
          <a:prstGeom prst="rect">
            <a:avLst/>
          </a:prstGeom>
        </p:spPr>
      </p:pic>
      <p:sp>
        <p:nvSpPr>
          <p:cNvPr id="6" name="Title 1"/>
          <p:cNvSpPr>
            <a:spLocks noGrp="1"/>
          </p:cNvSpPr>
          <p:nvPr>
            <p:ph type="title"/>
          </p:nvPr>
        </p:nvSpPr>
        <p:spPr>
          <a:xfrm>
            <a:off x="0" y="0"/>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THEN YOU SHOULD BE ABLE TO IMAGINE . . .</a:t>
            </a:r>
            <a:endParaRPr lang="en-US" sz="2400" dirty="0">
              <a:solidFill>
                <a:srgbClr val="FFFFFF"/>
              </a:solidFill>
              <a:latin typeface="Century Gothic"/>
              <a:cs typeface="Century Gothic"/>
            </a:endParaRPr>
          </a:p>
        </p:txBody>
      </p:sp>
      <p:sp>
        <p:nvSpPr>
          <p:cNvPr id="7" name="Title 1"/>
          <p:cNvSpPr txBox="1">
            <a:spLocks/>
          </p:cNvSpPr>
          <p:nvPr/>
        </p:nvSpPr>
        <p:spPr>
          <a:xfrm>
            <a:off x="0" y="5854700"/>
            <a:ext cx="9144000" cy="1143000"/>
          </a:xfrm>
          <a:prstGeom prst="rect">
            <a:avLst/>
          </a:prstGeom>
          <a:effectLst>
            <a:outerShdw blurRad="50800" dist="38100" dir="2700000">
              <a:srgbClr val="000000"/>
            </a:outerShdw>
          </a:effectLst>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FFFFFF"/>
                </a:solidFill>
                <a:effectLst/>
                <a:uLnTx/>
                <a:uFillTx/>
                <a:latin typeface="Century Gothic"/>
                <a:ea typeface="+mj-ea"/>
                <a:cs typeface="Century Gothic"/>
              </a:rPr>
              <a:t>AN INTEGRATED PROCESS ENABLED BY BIM</a:t>
            </a:r>
            <a:endParaRPr kumimoji="0" lang="en-US" sz="2400" b="0" i="0" u="none" strike="noStrike" kern="1200" cap="none" spc="0" normalizeH="0" baseline="0" noProof="0" dirty="0">
              <a:ln>
                <a:noFill/>
              </a:ln>
              <a:solidFill>
                <a:srgbClr val="FFFFFF"/>
              </a:solidFill>
              <a:effectLst/>
              <a:uLnTx/>
              <a:uFillTx/>
              <a:latin typeface="Century Gothic"/>
              <a:ea typeface="+mj-ea"/>
              <a:cs typeface="Century Gothic"/>
            </a:endParaRPr>
          </a:p>
        </p:txBody>
      </p:sp>
    </p:spTree>
    <p:extLst>
      <p:ext uri="{BB962C8B-B14F-4D97-AF65-F5344CB8AC3E}">
        <p14:creationId xmlns:p14="http://schemas.microsoft.com/office/powerpoint/2010/main" val="27015075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What’s Lean</a:t>
            </a:r>
            <a:endParaRPr lang="en-US"/>
          </a:p>
        </p:txBody>
      </p:sp>
      <p:pic>
        <p:nvPicPr>
          <p:cNvPr id="7" name="Picture 6"/>
          <p:cNvPicPr>
            <a:picLocks noChangeAspect="1"/>
          </p:cNvPicPr>
          <p:nvPr/>
        </p:nvPicPr>
        <p:blipFill>
          <a:blip r:embed="rId2"/>
          <a:stretch>
            <a:fillRect/>
          </a:stretch>
        </p:blipFill>
        <p:spPr>
          <a:xfrm>
            <a:off x="2695575" y="465138"/>
            <a:ext cx="3657600" cy="6121400"/>
          </a:xfrm>
          <a:prstGeom prst="rect">
            <a:avLst/>
          </a:prstGeom>
        </p:spPr>
      </p:pic>
      <p:sp>
        <p:nvSpPr>
          <p:cNvPr id="8"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What’s Lean?</a:t>
            </a:r>
            <a:endParaRPr lang="en-US" dirty="0">
              <a:solidFill>
                <a:schemeClr val="bg1"/>
              </a:solidFill>
            </a:endParaRPr>
          </a:p>
        </p:txBody>
      </p:sp>
    </p:spTree>
    <p:extLst>
      <p:ext uri="{BB962C8B-B14F-4D97-AF65-F5344CB8AC3E}">
        <p14:creationId xmlns:p14="http://schemas.microsoft.com/office/powerpoint/2010/main" val="19985574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30 - 70 STORY.tiff"/>
          <p:cNvPicPr>
            <a:picLocks noChangeAspect="1"/>
          </p:cNvPicPr>
          <p:nvPr/>
        </p:nvPicPr>
        <p:blipFill>
          <a:blip r:embed="rId2"/>
          <a:stretch>
            <a:fillRect/>
          </a:stretch>
        </p:blipFill>
        <p:spPr>
          <a:xfrm>
            <a:off x="0" y="-90714"/>
            <a:ext cx="9144000" cy="7039428"/>
          </a:xfrm>
          <a:prstGeom prst="rect">
            <a:avLst/>
          </a:prstGeom>
        </p:spPr>
      </p:pic>
      <p:sp>
        <p:nvSpPr>
          <p:cNvPr id="6" name="Title 1"/>
          <p:cNvSpPr>
            <a:spLocks noGrp="1"/>
          </p:cNvSpPr>
          <p:nvPr>
            <p:ph type="title"/>
          </p:nvPr>
        </p:nvSpPr>
        <p:spPr>
          <a:xfrm>
            <a:off x="0" y="-90714"/>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IPD IS BASED ON 5 BIG IDEAS . . .</a:t>
            </a:r>
            <a:endParaRPr lang="en-US" sz="2400" dirty="0">
              <a:solidFill>
                <a:srgbClr val="FFFFFF"/>
              </a:solidFill>
              <a:latin typeface="Century Gothic"/>
              <a:cs typeface="Century Gothic"/>
            </a:endParaRPr>
          </a:p>
        </p:txBody>
      </p:sp>
      <p:sp>
        <p:nvSpPr>
          <p:cNvPr id="7" name="Title 1"/>
          <p:cNvSpPr txBox="1">
            <a:spLocks/>
          </p:cNvSpPr>
          <p:nvPr/>
        </p:nvSpPr>
        <p:spPr>
          <a:xfrm>
            <a:off x="5930900" y="4152900"/>
            <a:ext cx="3213100" cy="2540000"/>
          </a:xfrm>
          <a:prstGeom prst="rect">
            <a:avLst/>
          </a:prstGeom>
          <a:effectLst>
            <a:outerShdw blurRad="50800" dist="38100" dir="2700000">
              <a:srgbClr val="000000"/>
            </a:outerShdw>
          </a:effectLst>
        </p:spPr>
        <p:txBody>
          <a:bodyPr vert="horz" lIns="91440" tIns="45720" rIns="91440" bIns="45720" rtlCol="0" anchor="t">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1.</a:t>
            </a:r>
          </a:p>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COLLABORATION</a:t>
            </a:r>
            <a:r>
              <a:rPr kumimoji="0" lang="en-US" b="1" i="0" u="none" strike="noStrike" kern="1200" cap="none" spc="0" normalizeH="0" noProof="0" dirty="0" smtClean="0">
                <a:ln>
                  <a:noFill/>
                </a:ln>
                <a:solidFill>
                  <a:srgbClr val="FFFFFF"/>
                </a:solidFill>
                <a:effectLst/>
                <a:uLnTx/>
                <a:uFillTx/>
                <a:latin typeface="Century Gothic"/>
                <a:ea typeface="+mj-ea"/>
                <a:cs typeface="Century Gothic"/>
              </a:rPr>
              <a:t> . . . REAL COLLABORATION THROUGH OUT THE DESIGN &amp; CONSTRUCTION PROCESS</a:t>
            </a:r>
            <a:endParaRPr kumimoji="0" lang="en-US" b="0" i="0" u="none" strike="noStrike" kern="1200" cap="none" spc="0" normalizeH="0" baseline="0" noProof="0" dirty="0">
              <a:ln>
                <a:noFill/>
              </a:ln>
              <a:solidFill>
                <a:srgbClr val="FFFFFF"/>
              </a:solidFill>
              <a:effectLst/>
              <a:uLnTx/>
              <a:uFillTx/>
              <a:latin typeface="Century Gothic"/>
              <a:ea typeface="+mj-ea"/>
              <a:cs typeface="Century Gothic"/>
            </a:endParaRPr>
          </a:p>
        </p:txBody>
      </p:sp>
    </p:spTree>
    <p:extLst>
      <p:ext uri="{BB962C8B-B14F-4D97-AF65-F5344CB8AC3E}">
        <p14:creationId xmlns:p14="http://schemas.microsoft.com/office/powerpoint/2010/main" val="37136588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30 - 70 STORY.tiff"/>
          <p:cNvPicPr>
            <a:picLocks noChangeAspect="1"/>
          </p:cNvPicPr>
          <p:nvPr/>
        </p:nvPicPr>
        <p:blipFill>
          <a:blip r:embed="rId2"/>
          <a:stretch>
            <a:fillRect/>
          </a:stretch>
        </p:blipFill>
        <p:spPr>
          <a:xfrm>
            <a:off x="0" y="-90714"/>
            <a:ext cx="9144000" cy="7039428"/>
          </a:xfrm>
          <a:prstGeom prst="rect">
            <a:avLst/>
          </a:prstGeom>
        </p:spPr>
      </p:pic>
      <p:sp>
        <p:nvSpPr>
          <p:cNvPr id="6" name="Title 1"/>
          <p:cNvSpPr>
            <a:spLocks noGrp="1"/>
          </p:cNvSpPr>
          <p:nvPr>
            <p:ph type="title"/>
          </p:nvPr>
        </p:nvSpPr>
        <p:spPr>
          <a:xfrm>
            <a:off x="0" y="-90714"/>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IPD IS BASED ON 5 BIG IDEAS . . .</a:t>
            </a:r>
            <a:endParaRPr lang="en-US" sz="2400" dirty="0">
              <a:solidFill>
                <a:srgbClr val="FFFFFF"/>
              </a:solidFill>
              <a:latin typeface="Century Gothic"/>
              <a:cs typeface="Century Gothic"/>
            </a:endParaRPr>
          </a:p>
        </p:txBody>
      </p:sp>
      <p:sp>
        <p:nvSpPr>
          <p:cNvPr id="7" name="Title 1"/>
          <p:cNvSpPr txBox="1">
            <a:spLocks/>
          </p:cNvSpPr>
          <p:nvPr/>
        </p:nvSpPr>
        <p:spPr>
          <a:xfrm>
            <a:off x="5930900" y="4152900"/>
            <a:ext cx="3213100" cy="2540000"/>
          </a:xfrm>
          <a:prstGeom prst="rect">
            <a:avLst/>
          </a:prstGeom>
          <a:effectLst>
            <a:outerShdw blurRad="50800" dist="38100" dir="2700000">
              <a:srgbClr val="000000"/>
            </a:outerShdw>
          </a:effectLst>
        </p:spPr>
        <p:txBody>
          <a:bodyPr vert="horz" lIns="91440" tIns="45720" rIns="91440" bIns="45720" rtlCol="0" anchor="t">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2.</a:t>
            </a:r>
          </a:p>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INCREASED</a:t>
            </a:r>
            <a:r>
              <a:rPr kumimoji="0" lang="en-US" b="1" i="0" u="none" strike="noStrike" kern="1200" cap="none" spc="0" normalizeH="0" noProof="0" dirty="0" smtClean="0">
                <a:ln>
                  <a:noFill/>
                </a:ln>
                <a:solidFill>
                  <a:srgbClr val="FFFFFF"/>
                </a:solidFill>
                <a:effectLst/>
                <a:uLnTx/>
                <a:uFillTx/>
                <a:latin typeface="Century Gothic"/>
                <a:ea typeface="+mj-ea"/>
                <a:cs typeface="Century Gothic"/>
              </a:rPr>
              <a:t> “RELATEDNESS” AMONG ALL THE PROJECT PARTICIPANTS</a:t>
            </a:r>
            <a:endParaRPr kumimoji="0" lang="en-US" b="0" i="0" u="none" strike="noStrike" kern="1200" cap="none" spc="0" normalizeH="0" baseline="0" noProof="0" dirty="0">
              <a:ln>
                <a:noFill/>
              </a:ln>
              <a:solidFill>
                <a:srgbClr val="FFFFFF"/>
              </a:solidFill>
              <a:effectLst/>
              <a:uLnTx/>
              <a:uFillTx/>
              <a:latin typeface="Century Gothic"/>
              <a:ea typeface="+mj-ea"/>
              <a:cs typeface="Century Gothic"/>
            </a:endParaRPr>
          </a:p>
        </p:txBody>
      </p:sp>
    </p:spTree>
    <p:extLst>
      <p:ext uri="{BB962C8B-B14F-4D97-AF65-F5344CB8AC3E}">
        <p14:creationId xmlns:p14="http://schemas.microsoft.com/office/powerpoint/2010/main" val="59476287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30 - 70 STORY.tiff"/>
          <p:cNvPicPr>
            <a:picLocks noChangeAspect="1"/>
          </p:cNvPicPr>
          <p:nvPr/>
        </p:nvPicPr>
        <p:blipFill>
          <a:blip r:embed="rId2"/>
          <a:stretch>
            <a:fillRect/>
          </a:stretch>
        </p:blipFill>
        <p:spPr>
          <a:xfrm>
            <a:off x="0" y="-90714"/>
            <a:ext cx="9144000" cy="7039428"/>
          </a:xfrm>
          <a:prstGeom prst="rect">
            <a:avLst/>
          </a:prstGeom>
        </p:spPr>
      </p:pic>
      <p:sp>
        <p:nvSpPr>
          <p:cNvPr id="6" name="Title 1"/>
          <p:cNvSpPr>
            <a:spLocks noGrp="1"/>
          </p:cNvSpPr>
          <p:nvPr>
            <p:ph type="title"/>
          </p:nvPr>
        </p:nvSpPr>
        <p:spPr>
          <a:xfrm>
            <a:off x="0" y="-90714"/>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IPD IS BASED ON 5 BIG IDEAS . . .</a:t>
            </a:r>
            <a:endParaRPr lang="en-US" sz="2400" dirty="0">
              <a:solidFill>
                <a:srgbClr val="FFFFFF"/>
              </a:solidFill>
              <a:latin typeface="Century Gothic"/>
              <a:cs typeface="Century Gothic"/>
            </a:endParaRPr>
          </a:p>
        </p:txBody>
      </p:sp>
      <p:sp>
        <p:nvSpPr>
          <p:cNvPr id="7" name="Title 1"/>
          <p:cNvSpPr txBox="1">
            <a:spLocks/>
          </p:cNvSpPr>
          <p:nvPr/>
        </p:nvSpPr>
        <p:spPr>
          <a:xfrm>
            <a:off x="5930900" y="4152900"/>
            <a:ext cx="3213100" cy="2540000"/>
          </a:xfrm>
          <a:prstGeom prst="rect">
            <a:avLst/>
          </a:prstGeom>
          <a:effectLst>
            <a:outerShdw blurRad="50800" dist="38100" dir="2700000">
              <a:srgbClr val="000000"/>
            </a:outerShdw>
          </a:effectLst>
        </p:spPr>
        <p:txBody>
          <a:bodyPr vert="horz" lIns="91440" tIns="45720" rIns="91440" bIns="45720" rtlCol="0" anchor="t">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3.</a:t>
            </a:r>
          </a:p>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PROJECTS</a:t>
            </a:r>
            <a:r>
              <a:rPr kumimoji="0" lang="en-US" b="1" i="0" u="none" strike="noStrike" kern="1200" cap="none" spc="0" normalizeH="0" noProof="0" dirty="0" smtClean="0">
                <a:ln>
                  <a:noFill/>
                </a:ln>
                <a:solidFill>
                  <a:srgbClr val="FFFFFF"/>
                </a:solidFill>
                <a:effectLst/>
                <a:uLnTx/>
                <a:uFillTx/>
                <a:latin typeface="Century Gothic"/>
                <a:ea typeface="+mj-ea"/>
                <a:cs typeface="Century Gothic"/>
              </a:rPr>
              <a:t> ARE NETWORKS OF COMMITMENTS</a:t>
            </a:r>
            <a:endParaRPr kumimoji="0" lang="en-US" b="0" i="0" u="none" strike="noStrike" kern="1200" cap="none" spc="0" normalizeH="0" baseline="0" noProof="0" dirty="0">
              <a:ln>
                <a:noFill/>
              </a:ln>
              <a:solidFill>
                <a:srgbClr val="FFFFFF"/>
              </a:solidFill>
              <a:effectLst/>
              <a:uLnTx/>
              <a:uFillTx/>
              <a:latin typeface="Century Gothic"/>
              <a:ea typeface="+mj-ea"/>
              <a:cs typeface="Century Gothic"/>
            </a:endParaRPr>
          </a:p>
        </p:txBody>
      </p:sp>
    </p:spTree>
    <p:extLst>
      <p:ext uri="{BB962C8B-B14F-4D97-AF65-F5344CB8AC3E}">
        <p14:creationId xmlns:p14="http://schemas.microsoft.com/office/powerpoint/2010/main" val="410448675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30 - 70 STORY.tiff"/>
          <p:cNvPicPr>
            <a:picLocks noChangeAspect="1"/>
          </p:cNvPicPr>
          <p:nvPr/>
        </p:nvPicPr>
        <p:blipFill>
          <a:blip r:embed="rId2"/>
          <a:stretch>
            <a:fillRect/>
          </a:stretch>
        </p:blipFill>
        <p:spPr>
          <a:xfrm>
            <a:off x="0" y="-90714"/>
            <a:ext cx="9144000" cy="7039428"/>
          </a:xfrm>
          <a:prstGeom prst="rect">
            <a:avLst/>
          </a:prstGeom>
        </p:spPr>
      </p:pic>
      <p:sp>
        <p:nvSpPr>
          <p:cNvPr id="6" name="Title 1"/>
          <p:cNvSpPr>
            <a:spLocks noGrp="1"/>
          </p:cNvSpPr>
          <p:nvPr>
            <p:ph type="title"/>
          </p:nvPr>
        </p:nvSpPr>
        <p:spPr>
          <a:xfrm>
            <a:off x="0" y="-90714"/>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IPD IS BASED ON 5 BIG IDEAS . . .</a:t>
            </a:r>
            <a:endParaRPr lang="en-US" sz="2400" dirty="0">
              <a:solidFill>
                <a:srgbClr val="FFFFFF"/>
              </a:solidFill>
              <a:latin typeface="Century Gothic"/>
              <a:cs typeface="Century Gothic"/>
            </a:endParaRPr>
          </a:p>
        </p:txBody>
      </p:sp>
      <p:sp>
        <p:nvSpPr>
          <p:cNvPr id="7" name="Title 1"/>
          <p:cNvSpPr txBox="1">
            <a:spLocks/>
          </p:cNvSpPr>
          <p:nvPr/>
        </p:nvSpPr>
        <p:spPr>
          <a:xfrm>
            <a:off x="5930900" y="4152900"/>
            <a:ext cx="3213100" cy="2540000"/>
          </a:xfrm>
          <a:prstGeom prst="rect">
            <a:avLst/>
          </a:prstGeom>
          <a:effectLst>
            <a:outerShdw blurRad="50800" dist="38100" dir="2700000">
              <a:srgbClr val="000000"/>
            </a:outerShdw>
          </a:effectLst>
        </p:spPr>
        <p:txBody>
          <a:bodyPr vert="horz" lIns="91440" tIns="45720" rIns="91440" bIns="45720" rtlCol="0" anchor="t">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4.</a:t>
            </a:r>
          </a:p>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OPTIMIZE THE PROJECT .</a:t>
            </a:r>
            <a:r>
              <a:rPr kumimoji="0" lang="en-US" b="1" i="0" u="none" strike="noStrike" kern="1200" cap="none" spc="0" normalizeH="0" noProof="0" dirty="0" smtClean="0">
                <a:ln>
                  <a:noFill/>
                </a:ln>
                <a:solidFill>
                  <a:srgbClr val="FFFFFF"/>
                </a:solidFill>
                <a:effectLst/>
                <a:uLnTx/>
                <a:uFillTx/>
                <a:latin typeface="Century Gothic"/>
                <a:ea typeface="+mj-ea"/>
                <a:cs typeface="Century Gothic"/>
              </a:rPr>
              <a:t> . . NOT THE PIECES</a:t>
            </a:r>
            <a:endParaRPr kumimoji="0" lang="en-US" b="0" i="0" u="none" strike="noStrike" kern="1200" cap="none" spc="0" normalizeH="0" baseline="0" noProof="0" dirty="0">
              <a:ln>
                <a:noFill/>
              </a:ln>
              <a:solidFill>
                <a:srgbClr val="FFFFFF"/>
              </a:solidFill>
              <a:effectLst/>
              <a:uLnTx/>
              <a:uFillTx/>
              <a:latin typeface="Century Gothic"/>
              <a:ea typeface="+mj-ea"/>
              <a:cs typeface="Century Gothic"/>
            </a:endParaRPr>
          </a:p>
        </p:txBody>
      </p:sp>
    </p:spTree>
    <p:extLst>
      <p:ext uri="{BB962C8B-B14F-4D97-AF65-F5344CB8AC3E}">
        <p14:creationId xmlns:p14="http://schemas.microsoft.com/office/powerpoint/2010/main" val="72471150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30 - 70 STORY.tiff"/>
          <p:cNvPicPr>
            <a:picLocks noChangeAspect="1"/>
          </p:cNvPicPr>
          <p:nvPr/>
        </p:nvPicPr>
        <p:blipFill>
          <a:blip r:embed="rId2"/>
          <a:stretch>
            <a:fillRect/>
          </a:stretch>
        </p:blipFill>
        <p:spPr>
          <a:xfrm>
            <a:off x="0" y="-90714"/>
            <a:ext cx="9144000" cy="7039428"/>
          </a:xfrm>
          <a:prstGeom prst="rect">
            <a:avLst/>
          </a:prstGeom>
        </p:spPr>
      </p:pic>
      <p:sp>
        <p:nvSpPr>
          <p:cNvPr id="6" name="Title 1"/>
          <p:cNvSpPr>
            <a:spLocks noGrp="1"/>
          </p:cNvSpPr>
          <p:nvPr>
            <p:ph type="title"/>
          </p:nvPr>
        </p:nvSpPr>
        <p:spPr>
          <a:xfrm>
            <a:off x="0" y="-90714"/>
            <a:ext cx="9144000" cy="1143000"/>
          </a:xfrm>
          <a:effectLst>
            <a:outerShdw blurRad="50800" dist="38100" dir="2700000">
              <a:srgbClr val="000000"/>
            </a:outerShdw>
          </a:effectLst>
        </p:spPr>
        <p:txBody>
          <a:bodyPr>
            <a:noAutofit/>
          </a:bodyPr>
          <a:lstStyle/>
          <a:p>
            <a:r>
              <a:rPr lang="en-US" sz="2400" b="1" dirty="0" smtClean="0">
                <a:solidFill>
                  <a:srgbClr val="FFFFFF"/>
                </a:solidFill>
                <a:latin typeface="Century Gothic"/>
                <a:cs typeface="Century Gothic"/>
              </a:rPr>
              <a:t>IPD IS BASED ON 5 BIG IDEAS . . .</a:t>
            </a:r>
            <a:endParaRPr lang="en-US" sz="2400" dirty="0">
              <a:solidFill>
                <a:srgbClr val="FFFFFF"/>
              </a:solidFill>
              <a:latin typeface="Century Gothic"/>
              <a:cs typeface="Century Gothic"/>
            </a:endParaRPr>
          </a:p>
        </p:txBody>
      </p:sp>
      <p:sp>
        <p:nvSpPr>
          <p:cNvPr id="7" name="Title 1"/>
          <p:cNvSpPr txBox="1">
            <a:spLocks/>
          </p:cNvSpPr>
          <p:nvPr/>
        </p:nvSpPr>
        <p:spPr>
          <a:xfrm>
            <a:off x="5930900" y="4152900"/>
            <a:ext cx="3213100" cy="2540000"/>
          </a:xfrm>
          <a:prstGeom prst="rect">
            <a:avLst/>
          </a:prstGeom>
          <a:effectLst>
            <a:outerShdw blurRad="50800" dist="38100" dir="2700000">
              <a:srgbClr val="000000"/>
            </a:outerShdw>
          </a:effectLst>
        </p:spPr>
        <p:txBody>
          <a:bodyPr vert="horz" lIns="91440" tIns="45720" rIns="91440" bIns="45720" rtlCol="0" anchor="t">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5.</a:t>
            </a:r>
          </a:p>
          <a:p>
            <a:pPr marL="0" marR="0" lvl="0" indent="0" defTabSz="4572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rgbClr val="FFFFFF"/>
                </a:solidFill>
                <a:effectLst/>
                <a:uLnTx/>
                <a:uFillTx/>
                <a:latin typeface="Century Gothic"/>
                <a:ea typeface="+mj-ea"/>
                <a:cs typeface="Century Gothic"/>
              </a:rPr>
              <a:t>TIGHTLY COUPLE LEARNING AND TECHNOLOGY</a:t>
            </a:r>
            <a:r>
              <a:rPr kumimoji="0" lang="en-US" b="1" i="0" u="none" strike="noStrike" kern="1200" cap="none" spc="0" normalizeH="0" noProof="0" dirty="0" smtClean="0">
                <a:ln>
                  <a:noFill/>
                </a:ln>
                <a:solidFill>
                  <a:srgbClr val="FFFFFF"/>
                </a:solidFill>
                <a:effectLst/>
                <a:uLnTx/>
                <a:uFillTx/>
                <a:latin typeface="Century Gothic"/>
                <a:ea typeface="+mj-ea"/>
                <a:cs typeface="Century Gothic"/>
              </a:rPr>
              <a:t> WITH ACTION</a:t>
            </a:r>
            <a:endParaRPr kumimoji="0" lang="en-US" b="0" i="0" u="none" strike="noStrike" kern="1200" cap="none" spc="0" normalizeH="0" baseline="0" noProof="0" dirty="0">
              <a:ln>
                <a:noFill/>
              </a:ln>
              <a:solidFill>
                <a:srgbClr val="FFFFFF"/>
              </a:solidFill>
              <a:effectLst/>
              <a:uLnTx/>
              <a:uFillTx/>
              <a:latin typeface="Century Gothic"/>
              <a:ea typeface="+mj-ea"/>
              <a:cs typeface="Century Gothic"/>
            </a:endParaRPr>
          </a:p>
        </p:txBody>
      </p:sp>
    </p:spTree>
    <p:extLst>
      <p:ext uri="{BB962C8B-B14F-4D97-AF65-F5344CB8AC3E}">
        <p14:creationId xmlns:p14="http://schemas.microsoft.com/office/powerpoint/2010/main" val="41144381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blolly.tiff"/>
          <p:cNvPicPr>
            <a:picLocks noChangeAspect="1"/>
          </p:cNvPicPr>
          <p:nvPr/>
        </p:nvPicPr>
        <p:blipFill>
          <a:blip r:embed="rId3"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6" name="Rectangle 5"/>
          <p:cNvSpPr/>
          <p:nvPr/>
        </p:nvSpPr>
        <p:spPr>
          <a:xfrm>
            <a:off x="1706032" y="1255018"/>
            <a:ext cx="5842001" cy="1077218"/>
          </a:xfrm>
          <a:prstGeom prst="rect">
            <a:avLst/>
          </a:prstGeom>
        </p:spPr>
        <p:txBody>
          <a:bodyPr wrap="square">
            <a:spAutoFit/>
          </a:bodyPr>
          <a:lstStyle/>
          <a:p>
            <a:pPr algn="ctr"/>
            <a:r>
              <a:rPr lang="en-US" sz="6400" b="1" dirty="0" smtClean="0">
                <a:solidFill>
                  <a:srgbClr val="FFFFFF"/>
                </a:solidFill>
                <a:latin typeface="Century Gothic"/>
                <a:cs typeface="Century Gothic"/>
              </a:rPr>
              <a:t>THE RESULT . . .</a:t>
            </a:r>
          </a:p>
        </p:txBody>
      </p:sp>
    </p:spTree>
    <p:extLst>
      <p:ext uri="{BB962C8B-B14F-4D97-AF65-F5344CB8AC3E}">
        <p14:creationId xmlns:p14="http://schemas.microsoft.com/office/powerpoint/2010/main" val="426715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0189.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2886203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0193.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91984096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0198.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9942686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228600" y="990600"/>
            <a:ext cx="6400800" cy="430887"/>
          </a:xfrm>
          <a:prstGeom prst="rect">
            <a:avLst/>
          </a:prstGeom>
          <a:noFill/>
        </p:spPr>
        <p:txBody>
          <a:bodyPr wrap="square" rtlCol="0">
            <a:spAutoFit/>
          </a:bodyPr>
          <a:lstStyle/>
          <a:p>
            <a:pPr defTabSz="914400"/>
            <a:r>
              <a:rPr lang="en-US" sz="2200" dirty="0" smtClean="0">
                <a:solidFill>
                  <a:prstClr val="white"/>
                </a:solidFill>
                <a:latin typeface="Century Gothic" pitchFamily="34" charset="0"/>
              </a:rPr>
              <a:t>Barrington Community Center</a:t>
            </a:r>
            <a:endParaRPr lang="en-US" sz="2200" dirty="0">
              <a:solidFill>
                <a:prstClr val="white"/>
              </a:solidFill>
              <a:latin typeface="Century Gothic" pitchFamily="34" charset="0"/>
            </a:endParaRPr>
          </a:p>
        </p:txBody>
      </p:sp>
      <p:sp>
        <p:nvSpPr>
          <p:cNvPr id="6" name="TextBox 5"/>
          <p:cNvSpPr txBox="1"/>
          <p:nvPr/>
        </p:nvSpPr>
        <p:spPr>
          <a:xfrm>
            <a:off x="4556859" y="5325070"/>
            <a:ext cx="3748941" cy="923330"/>
          </a:xfrm>
          <a:prstGeom prst="rect">
            <a:avLst/>
          </a:prstGeom>
          <a:noFill/>
        </p:spPr>
        <p:txBody>
          <a:bodyPr wrap="square" rtlCol="0">
            <a:spAutoFit/>
          </a:bodyPr>
          <a:lstStyle/>
          <a:p>
            <a:pPr algn="r" defTabSz="914400"/>
            <a:r>
              <a:rPr lang="en-US" b="1" dirty="0" smtClean="0">
                <a:solidFill>
                  <a:prstClr val="white"/>
                </a:solidFill>
                <a:latin typeface="Century Gothic" pitchFamily="34" charset="0"/>
              </a:rPr>
              <a:t>PDF Associates</a:t>
            </a:r>
            <a:r>
              <a:rPr lang="en-US" sz="1400" dirty="0" smtClean="0">
                <a:solidFill>
                  <a:prstClr val="white"/>
                </a:solidFill>
                <a:latin typeface="Century Gothic" pitchFamily="34" charset="0"/>
              </a:rPr>
              <a:t/>
            </a:r>
            <a:br>
              <a:rPr lang="en-US" sz="1400" dirty="0" smtClean="0">
                <a:solidFill>
                  <a:prstClr val="white"/>
                </a:solidFill>
                <a:latin typeface="Century Gothic" pitchFamily="34" charset="0"/>
              </a:rPr>
            </a:br>
            <a:r>
              <a:rPr lang="en-US" sz="1200" dirty="0" smtClean="0">
                <a:solidFill>
                  <a:prstClr val="white"/>
                </a:solidFill>
                <a:latin typeface="Century Gothic" pitchFamily="34" charset="0"/>
              </a:rPr>
              <a:t>Kristine </a:t>
            </a:r>
            <a:r>
              <a:rPr lang="en-US" sz="1200" dirty="0" err="1" smtClean="0">
                <a:solidFill>
                  <a:prstClr val="white"/>
                </a:solidFill>
                <a:latin typeface="Century Gothic" pitchFamily="34" charset="0"/>
              </a:rPr>
              <a:t>Delino</a:t>
            </a:r>
            <a:r>
              <a:rPr lang="en-US" sz="1200" dirty="0" smtClean="0">
                <a:solidFill>
                  <a:prstClr val="white"/>
                </a:solidFill>
                <a:latin typeface="Century Gothic" pitchFamily="34" charset="0"/>
              </a:rPr>
              <a:t>, Sarah Finch, Lauren Perry</a:t>
            </a:r>
          </a:p>
          <a:p>
            <a:pPr algn="r" defTabSz="914400"/>
            <a:r>
              <a:rPr lang="en-US" sz="1200" dirty="0">
                <a:solidFill>
                  <a:prstClr val="white"/>
                </a:solidFill>
                <a:latin typeface="Century Gothic" pitchFamily="34" charset="0"/>
              </a:rPr>
              <a:t>ARCH </a:t>
            </a:r>
            <a:r>
              <a:rPr lang="en-US" sz="1200" dirty="0" smtClean="0">
                <a:solidFill>
                  <a:prstClr val="white"/>
                </a:solidFill>
                <a:latin typeface="Century Gothic" pitchFamily="34" charset="0"/>
              </a:rPr>
              <a:t>488: </a:t>
            </a:r>
            <a:r>
              <a:rPr lang="en-US" sz="1200" dirty="0" err="1" smtClean="0">
                <a:solidFill>
                  <a:prstClr val="white"/>
                </a:solidFill>
                <a:latin typeface="Century Gothic" pitchFamily="34" charset="0"/>
              </a:rPr>
              <a:t>CompApps-ProPrac</a:t>
            </a:r>
            <a:r>
              <a:rPr lang="en-US" sz="1200" dirty="0" smtClean="0">
                <a:solidFill>
                  <a:prstClr val="white"/>
                </a:solidFill>
                <a:latin typeface="Century Gothic" pitchFamily="34" charset="0"/>
              </a:rPr>
              <a:t> </a:t>
            </a:r>
            <a:endParaRPr lang="en-US" sz="1200" dirty="0">
              <a:solidFill>
                <a:prstClr val="white"/>
              </a:solidFill>
              <a:latin typeface="Century Gothic" pitchFamily="34" charset="0"/>
            </a:endParaRPr>
          </a:p>
          <a:p>
            <a:pPr algn="r" defTabSz="914400"/>
            <a:r>
              <a:rPr lang="en-US" sz="1200" dirty="0" smtClean="0">
                <a:solidFill>
                  <a:prstClr val="white"/>
                </a:solidFill>
                <a:latin typeface="Century Gothic" pitchFamily="34" charset="0"/>
              </a:rPr>
              <a:t>Fall 2011</a:t>
            </a:r>
          </a:p>
        </p:txBody>
      </p:sp>
      <p:pic>
        <p:nvPicPr>
          <p:cNvPr id="7"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676400"/>
            <a:ext cx="8808918"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4127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67000" y="571500"/>
            <a:ext cx="3810000" cy="5715000"/>
          </a:xfrm>
          <a:prstGeom prst="rect">
            <a:avLst/>
          </a:prstGeom>
        </p:spPr>
      </p:pic>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What’s Lean?</a:t>
            </a:r>
            <a:endParaRPr lang="en-US" dirty="0">
              <a:solidFill>
                <a:schemeClr val="bg1"/>
              </a:solidFill>
            </a:endParaRPr>
          </a:p>
        </p:txBody>
      </p:sp>
    </p:spTree>
    <p:extLst>
      <p:ext uri="{BB962C8B-B14F-4D97-AF65-F5344CB8AC3E}">
        <p14:creationId xmlns:p14="http://schemas.microsoft.com/office/powerpoint/2010/main" val="238144297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Box 5"/>
          <p:cNvSpPr txBox="1"/>
          <p:nvPr/>
        </p:nvSpPr>
        <p:spPr>
          <a:xfrm>
            <a:off x="14416" y="2667000"/>
            <a:ext cx="9144000"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Project Statement</a:t>
            </a:r>
            <a:endParaRPr lang="en-US" sz="2000" dirty="0" smtClean="0">
              <a:solidFill>
                <a:prstClr val="white"/>
              </a:solidFill>
              <a:latin typeface="Century Gothic" pitchFamily="34" charset="0"/>
            </a:endParaRPr>
          </a:p>
        </p:txBody>
      </p:sp>
    </p:spTree>
    <p:extLst>
      <p:ext uri="{BB962C8B-B14F-4D97-AF65-F5344CB8AC3E}">
        <p14:creationId xmlns:p14="http://schemas.microsoft.com/office/powerpoint/2010/main" val="37959506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Box 5"/>
          <p:cNvSpPr txBox="1"/>
          <p:nvPr/>
        </p:nvSpPr>
        <p:spPr>
          <a:xfrm>
            <a:off x="4550680" y="6248400"/>
            <a:ext cx="3748941" cy="369332"/>
          </a:xfrm>
          <a:prstGeom prst="rect">
            <a:avLst/>
          </a:prstGeom>
          <a:noFill/>
        </p:spPr>
        <p:txBody>
          <a:bodyPr wrap="square" rtlCol="0">
            <a:spAutoFit/>
          </a:bodyPr>
          <a:lstStyle/>
          <a:p>
            <a:pPr algn="r" defTabSz="914400"/>
            <a:r>
              <a:rPr lang="en-US" b="1" dirty="0" smtClean="0">
                <a:solidFill>
                  <a:prstClr val="white"/>
                </a:solidFill>
                <a:latin typeface="Century Gothic" pitchFamily="34" charset="0"/>
              </a:rPr>
              <a:t>Project Statement</a:t>
            </a:r>
            <a:endParaRPr lang="en-US" sz="1200" dirty="0" smtClean="0">
              <a:solidFill>
                <a:prstClr val="white"/>
              </a:solidFill>
              <a:latin typeface="Century Gothic" pitchFamily="34" charset="0"/>
            </a:endParaRPr>
          </a:p>
        </p:txBody>
      </p:sp>
      <p:sp>
        <p:nvSpPr>
          <p:cNvPr id="4" name="TextBox 3"/>
          <p:cNvSpPr txBox="1"/>
          <p:nvPr/>
        </p:nvSpPr>
        <p:spPr>
          <a:xfrm>
            <a:off x="1143000" y="533400"/>
            <a:ext cx="6400800" cy="5539978"/>
          </a:xfrm>
          <a:prstGeom prst="rect">
            <a:avLst/>
          </a:prstGeom>
          <a:noFill/>
        </p:spPr>
        <p:txBody>
          <a:bodyPr wrap="square" rtlCol="0">
            <a:spAutoFit/>
          </a:bodyPr>
          <a:lstStyle/>
          <a:p>
            <a:pPr defTabSz="914400"/>
            <a:r>
              <a:rPr lang="en-US" sz="2000" dirty="0" smtClean="0">
                <a:solidFill>
                  <a:prstClr val="white"/>
                </a:solidFill>
                <a:latin typeface="Calibri"/>
              </a:rPr>
              <a:t>Our mission for this collaborative project is to be able to work together as a team to produce a very efficient and well organized design. It is important to use the IPD method to our advantage through the entire process of development.</a:t>
            </a:r>
          </a:p>
          <a:p>
            <a:pPr defTabSz="914400"/>
            <a:r>
              <a:rPr lang="en-US" sz="2000" dirty="0" smtClean="0">
                <a:solidFill>
                  <a:prstClr val="white"/>
                </a:solidFill>
                <a:latin typeface="Calibri"/>
              </a:rPr>
              <a:t> </a:t>
            </a:r>
          </a:p>
          <a:p>
            <a:pPr defTabSz="914400"/>
            <a:endParaRPr lang="en-US" sz="2000" dirty="0" smtClean="0">
              <a:solidFill>
                <a:prstClr val="white"/>
              </a:solidFill>
              <a:latin typeface="Calibri"/>
            </a:endParaRPr>
          </a:p>
          <a:p>
            <a:pPr defTabSz="914400"/>
            <a:r>
              <a:rPr lang="en-US" sz="2000" dirty="0" smtClean="0">
                <a:solidFill>
                  <a:prstClr val="white"/>
                </a:solidFill>
                <a:latin typeface="Calibri"/>
              </a:rPr>
              <a:t>It is our mission in designing this Community Center to be aware of the town of Barrington  and what the community’s wants and desires are. </a:t>
            </a:r>
          </a:p>
          <a:p>
            <a:pPr defTabSz="914400"/>
            <a:endParaRPr lang="en-US" sz="2000" dirty="0" smtClean="0">
              <a:solidFill>
                <a:prstClr val="white"/>
              </a:solidFill>
              <a:latin typeface="Calibri"/>
            </a:endParaRPr>
          </a:p>
          <a:p>
            <a:pPr defTabSz="914400"/>
            <a:endParaRPr lang="en-US" sz="2000" dirty="0" smtClean="0">
              <a:solidFill>
                <a:prstClr val="white"/>
              </a:solidFill>
              <a:latin typeface="Calibri"/>
            </a:endParaRPr>
          </a:p>
          <a:p>
            <a:pPr defTabSz="914400"/>
            <a:endParaRPr lang="en-US" sz="2000" dirty="0" smtClean="0">
              <a:solidFill>
                <a:prstClr val="white"/>
              </a:solidFill>
              <a:latin typeface="Calibri"/>
            </a:endParaRPr>
          </a:p>
          <a:p>
            <a:pPr defTabSz="914400"/>
            <a:r>
              <a:rPr lang="en-US" sz="2000" dirty="0" smtClean="0">
                <a:solidFill>
                  <a:prstClr val="white"/>
                </a:solidFill>
                <a:latin typeface="Calibri"/>
              </a:rPr>
              <a:t>It is very important on this site to respect the existing conditions, most importantly the YMCA. Changing the program to accommodate this was one of our initial moves.</a:t>
            </a:r>
          </a:p>
          <a:p>
            <a:pPr defTabSz="914400"/>
            <a:endParaRPr lang="en-US" dirty="0" smtClean="0">
              <a:solidFill>
                <a:prstClr val="white"/>
              </a:solidFill>
              <a:latin typeface="Calibri"/>
            </a:endParaRPr>
          </a:p>
          <a:p>
            <a:pPr defTabSz="914400"/>
            <a:endParaRPr lang="en-US" dirty="0" smtClean="0">
              <a:solidFill>
                <a:prstClr val="white"/>
              </a:solidFill>
              <a:latin typeface="Calibri"/>
            </a:endParaRPr>
          </a:p>
          <a:p>
            <a:pPr defTabSz="914400"/>
            <a:endParaRPr lang="en-US" dirty="0">
              <a:solidFill>
                <a:prstClr val="white"/>
              </a:solidFill>
              <a:latin typeface="Calibri"/>
            </a:endParaRPr>
          </a:p>
        </p:txBody>
      </p:sp>
      <p:sp>
        <p:nvSpPr>
          <p:cNvPr id="7" name="TextBox 6"/>
          <p:cNvSpPr txBox="1"/>
          <p:nvPr/>
        </p:nvSpPr>
        <p:spPr>
          <a:xfrm>
            <a:off x="6096000" y="6541532"/>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198882307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0" y="2844225"/>
            <a:ext cx="9144000"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Goals</a:t>
            </a:r>
            <a:endParaRPr lang="en-US" sz="3200" dirty="0" smtClean="0">
              <a:solidFill>
                <a:prstClr val="white"/>
              </a:solidFill>
              <a:latin typeface="Century Gothic" pitchFamily="34" charset="0"/>
            </a:endParaRPr>
          </a:p>
        </p:txBody>
      </p:sp>
    </p:spTree>
    <p:extLst>
      <p:ext uri="{BB962C8B-B14F-4D97-AF65-F5344CB8AC3E}">
        <p14:creationId xmlns:p14="http://schemas.microsoft.com/office/powerpoint/2010/main" val="367794761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4572000" y="6287869"/>
            <a:ext cx="3748941" cy="369332"/>
          </a:xfrm>
          <a:prstGeom prst="rect">
            <a:avLst/>
          </a:prstGeom>
          <a:noFill/>
        </p:spPr>
        <p:txBody>
          <a:bodyPr wrap="square" rtlCol="0">
            <a:spAutoFit/>
          </a:bodyPr>
          <a:lstStyle/>
          <a:p>
            <a:pPr algn="r" defTabSz="914400"/>
            <a:r>
              <a:rPr lang="en-US" b="1" dirty="0" smtClean="0">
                <a:solidFill>
                  <a:prstClr val="white"/>
                </a:solidFill>
                <a:latin typeface="Century Gothic" pitchFamily="34" charset="0"/>
              </a:rPr>
              <a:t>Group Goals</a:t>
            </a:r>
            <a:endParaRPr lang="en-US" sz="1200" dirty="0" smtClean="0">
              <a:solidFill>
                <a:prstClr val="white"/>
              </a:solidFill>
              <a:latin typeface="Century Gothic" pitchFamily="34" charset="0"/>
            </a:endParaRPr>
          </a:p>
        </p:txBody>
      </p:sp>
      <p:sp>
        <p:nvSpPr>
          <p:cNvPr id="4" name="TextBox 3"/>
          <p:cNvSpPr txBox="1"/>
          <p:nvPr/>
        </p:nvSpPr>
        <p:spPr>
          <a:xfrm>
            <a:off x="914400" y="152400"/>
            <a:ext cx="6858000" cy="6894195"/>
          </a:xfrm>
          <a:prstGeom prst="rect">
            <a:avLst/>
          </a:prstGeom>
          <a:noFill/>
        </p:spPr>
        <p:txBody>
          <a:bodyPr wrap="square" rtlCol="0">
            <a:spAutoFit/>
          </a:bodyPr>
          <a:lstStyle/>
          <a:p>
            <a:pPr defTabSz="914400"/>
            <a:r>
              <a:rPr lang="en-US" u="sng" dirty="0" smtClean="0">
                <a:solidFill>
                  <a:prstClr val="white"/>
                </a:solidFill>
                <a:latin typeface="Calibri"/>
              </a:rPr>
              <a:t>Collaboration</a:t>
            </a:r>
          </a:p>
          <a:p>
            <a:pPr defTabSz="914400">
              <a:buFont typeface="Arial" pitchFamily="34" charset="0"/>
              <a:buChar char="•"/>
            </a:pPr>
            <a:r>
              <a:rPr lang="en-US" dirty="0" smtClean="0">
                <a:solidFill>
                  <a:prstClr val="white"/>
                </a:solidFill>
                <a:latin typeface="Calibri"/>
              </a:rPr>
              <a:t>  </a:t>
            </a:r>
            <a:r>
              <a:rPr lang="en-US" sz="1500" dirty="0" smtClean="0">
                <a:solidFill>
                  <a:prstClr val="white"/>
                </a:solidFill>
                <a:latin typeface="Calibri"/>
              </a:rPr>
              <a:t>Listening, hearing , understanding</a:t>
            </a:r>
          </a:p>
          <a:p>
            <a:pPr defTabSz="914400">
              <a:buFont typeface="Arial" pitchFamily="34" charset="0"/>
              <a:buChar char="•"/>
            </a:pPr>
            <a:r>
              <a:rPr lang="en-US" sz="1500" dirty="0" smtClean="0">
                <a:solidFill>
                  <a:prstClr val="white"/>
                </a:solidFill>
                <a:latin typeface="Calibri"/>
              </a:rPr>
              <a:t>  Commitment to design completion</a:t>
            </a:r>
          </a:p>
          <a:p>
            <a:pPr defTabSz="914400">
              <a:buFont typeface="Arial" pitchFamily="34" charset="0"/>
              <a:buChar char="•"/>
            </a:pPr>
            <a:r>
              <a:rPr lang="en-US" sz="1500" dirty="0" smtClean="0">
                <a:solidFill>
                  <a:prstClr val="white"/>
                </a:solidFill>
                <a:latin typeface="Calibri"/>
              </a:rPr>
              <a:t>  Dedicated to meeting all schedules on time</a:t>
            </a:r>
          </a:p>
          <a:p>
            <a:pPr defTabSz="914400"/>
            <a:endParaRPr lang="en-US" dirty="0" smtClean="0">
              <a:solidFill>
                <a:prstClr val="white"/>
              </a:solidFill>
              <a:latin typeface="Calibri"/>
            </a:endParaRPr>
          </a:p>
          <a:p>
            <a:pPr defTabSz="914400"/>
            <a:r>
              <a:rPr lang="en-US" u="sng" dirty="0" smtClean="0">
                <a:solidFill>
                  <a:prstClr val="white"/>
                </a:solidFill>
                <a:latin typeface="Calibri"/>
              </a:rPr>
              <a:t>Aesthetics</a:t>
            </a:r>
          </a:p>
          <a:p>
            <a:pPr defTabSz="914400">
              <a:buFont typeface="Arial" pitchFamily="34" charset="0"/>
              <a:buChar char="•"/>
            </a:pPr>
            <a:r>
              <a:rPr lang="en-US" sz="1500" dirty="0" smtClean="0">
                <a:solidFill>
                  <a:prstClr val="white"/>
                </a:solidFill>
                <a:latin typeface="Calibri"/>
              </a:rPr>
              <a:t> Suitable in the Barrington Community</a:t>
            </a:r>
          </a:p>
          <a:p>
            <a:pPr defTabSz="914400">
              <a:buFont typeface="Arial" pitchFamily="34" charset="0"/>
              <a:buChar char="•"/>
            </a:pPr>
            <a:r>
              <a:rPr lang="en-US" sz="1500" dirty="0" smtClean="0">
                <a:solidFill>
                  <a:prstClr val="white"/>
                </a:solidFill>
                <a:latin typeface="Calibri"/>
              </a:rPr>
              <a:t>Compliment the existing YMCA Center</a:t>
            </a:r>
          </a:p>
          <a:p>
            <a:pPr defTabSz="914400">
              <a:buFont typeface="Arial" pitchFamily="34" charset="0"/>
              <a:buChar char="•"/>
            </a:pPr>
            <a:r>
              <a:rPr lang="en-US" sz="1500" dirty="0" smtClean="0">
                <a:solidFill>
                  <a:prstClr val="white"/>
                </a:solidFill>
                <a:latin typeface="Calibri"/>
              </a:rPr>
              <a:t>Take advantage of views</a:t>
            </a:r>
          </a:p>
          <a:p>
            <a:pPr defTabSz="914400">
              <a:buFont typeface="Arial" pitchFamily="34" charset="0"/>
              <a:buChar char="•"/>
            </a:pPr>
            <a:r>
              <a:rPr lang="en-US" sz="1500" dirty="0" smtClean="0">
                <a:solidFill>
                  <a:prstClr val="white"/>
                </a:solidFill>
                <a:latin typeface="Calibri"/>
              </a:rPr>
              <a:t>Make an inviting atmosphere for everyone</a:t>
            </a:r>
          </a:p>
          <a:p>
            <a:pPr defTabSz="914400">
              <a:buFont typeface="Arial" pitchFamily="34" charset="0"/>
              <a:buChar char="•"/>
            </a:pPr>
            <a:r>
              <a:rPr lang="en-US" sz="1500" dirty="0" smtClean="0">
                <a:solidFill>
                  <a:prstClr val="white"/>
                </a:solidFill>
                <a:latin typeface="Calibri"/>
              </a:rPr>
              <a:t>Use efficient materials and systems</a:t>
            </a:r>
          </a:p>
          <a:p>
            <a:pPr defTabSz="914400"/>
            <a:endParaRPr lang="en-US" dirty="0" smtClean="0">
              <a:solidFill>
                <a:prstClr val="white"/>
              </a:solidFill>
              <a:latin typeface="Calibri"/>
            </a:endParaRPr>
          </a:p>
          <a:p>
            <a:pPr defTabSz="914400"/>
            <a:r>
              <a:rPr lang="en-US" u="sng" dirty="0" smtClean="0">
                <a:solidFill>
                  <a:prstClr val="white"/>
                </a:solidFill>
                <a:latin typeface="Calibri"/>
              </a:rPr>
              <a:t>Function</a:t>
            </a:r>
          </a:p>
          <a:p>
            <a:pPr defTabSz="914400">
              <a:buFont typeface="Arial" pitchFamily="34" charset="0"/>
              <a:buChar char="•"/>
            </a:pPr>
            <a:r>
              <a:rPr lang="en-US" sz="1500" dirty="0" smtClean="0">
                <a:solidFill>
                  <a:prstClr val="white"/>
                </a:solidFill>
                <a:latin typeface="Calibri"/>
              </a:rPr>
              <a:t>Add program that is not already in the YMCA as well as exclude program that is.</a:t>
            </a:r>
          </a:p>
          <a:p>
            <a:pPr defTabSz="914400">
              <a:buFont typeface="Arial" pitchFamily="34" charset="0"/>
              <a:buChar char="•"/>
            </a:pPr>
            <a:r>
              <a:rPr lang="en-US" sz="1500" dirty="0" smtClean="0">
                <a:solidFill>
                  <a:prstClr val="white"/>
                </a:solidFill>
                <a:latin typeface="Calibri"/>
              </a:rPr>
              <a:t>Relate the interior with the exterior </a:t>
            </a:r>
          </a:p>
          <a:p>
            <a:pPr defTabSz="914400"/>
            <a:endParaRPr lang="en-US" u="sng" dirty="0" smtClean="0">
              <a:solidFill>
                <a:prstClr val="white"/>
              </a:solidFill>
              <a:latin typeface="Calibri"/>
            </a:endParaRPr>
          </a:p>
          <a:p>
            <a:pPr defTabSz="914400"/>
            <a:r>
              <a:rPr lang="en-US" u="sng" dirty="0" smtClean="0">
                <a:solidFill>
                  <a:prstClr val="white"/>
                </a:solidFill>
                <a:latin typeface="Calibri"/>
              </a:rPr>
              <a:t>Scheduling</a:t>
            </a:r>
          </a:p>
          <a:p>
            <a:pPr defTabSz="914400">
              <a:buFont typeface="Arial" pitchFamily="34" charset="0"/>
              <a:buChar char="•"/>
            </a:pPr>
            <a:r>
              <a:rPr lang="en-US" sz="1500" dirty="0" smtClean="0">
                <a:solidFill>
                  <a:prstClr val="white"/>
                </a:solidFill>
                <a:latin typeface="Calibri"/>
              </a:rPr>
              <a:t>Collaborate and communicate with all members of the team at all times</a:t>
            </a:r>
          </a:p>
          <a:p>
            <a:pPr defTabSz="914400">
              <a:buFont typeface="Arial" pitchFamily="34" charset="0"/>
              <a:buChar char="•"/>
            </a:pPr>
            <a:r>
              <a:rPr lang="en-US" sz="1500" dirty="0" smtClean="0">
                <a:solidFill>
                  <a:prstClr val="white"/>
                </a:solidFill>
                <a:latin typeface="Calibri"/>
              </a:rPr>
              <a:t>Meet deadlines</a:t>
            </a:r>
          </a:p>
          <a:p>
            <a:pPr defTabSz="914400"/>
            <a:endParaRPr lang="en-US" dirty="0" smtClean="0">
              <a:solidFill>
                <a:prstClr val="white"/>
              </a:solidFill>
              <a:latin typeface="Calibri"/>
            </a:endParaRPr>
          </a:p>
          <a:p>
            <a:pPr defTabSz="914400"/>
            <a:r>
              <a:rPr lang="en-US" u="sng" dirty="0" smtClean="0">
                <a:solidFill>
                  <a:prstClr val="white"/>
                </a:solidFill>
                <a:latin typeface="Calibri"/>
              </a:rPr>
              <a:t>Costs</a:t>
            </a:r>
          </a:p>
          <a:p>
            <a:pPr defTabSz="914400">
              <a:buFont typeface="Arial" pitchFamily="34" charset="0"/>
              <a:buChar char="•"/>
            </a:pPr>
            <a:r>
              <a:rPr lang="en-US" sz="1500" dirty="0" smtClean="0">
                <a:solidFill>
                  <a:prstClr val="white"/>
                </a:solidFill>
                <a:latin typeface="Calibri"/>
              </a:rPr>
              <a:t>To conduct a project that is economically cautious toward the client’s budget</a:t>
            </a:r>
          </a:p>
          <a:p>
            <a:pPr defTabSz="914400">
              <a:buFont typeface="Arial" pitchFamily="34" charset="0"/>
              <a:buChar char="•"/>
            </a:pPr>
            <a:r>
              <a:rPr lang="en-US" sz="1500" dirty="0" smtClean="0">
                <a:solidFill>
                  <a:prstClr val="white"/>
                </a:solidFill>
                <a:latin typeface="Calibri"/>
              </a:rPr>
              <a:t> A budget aware of building material/system costs, worker’s wages, and any extremity costs such as Code Certification and LEED Certification.</a:t>
            </a:r>
          </a:p>
          <a:p>
            <a:pPr defTabSz="914400">
              <a:buFont typeface="Arial" pitchFamily="34" charset="0"/>
              <a:buChar char="•"/>
            </a:pPr>
            <a:endParaRPr lang="en-US" sz="1600" dirty="0" smtClean="0">
              <a:solidFill>
                <a:prstClr val="white"/>
              </a:solidFill>
              <a:latin typeface="Calibri"/>
            </a:endParaRPr>
          </a:p>
          <a:p>
            <a:pPr defTabSz="914400">
              <a:buFont typeface="Arial" pitchFamily="34" charset="0"/>
              <a:buChar char="•"/>
            </a:pPr>
            <a:endParaRPr lang="en-US" dirty="0" smtClean="0">
              <a:solidFill>
                <a:prstClr val="white"/>
              </a:solidFill>
              <a:latin typeface="Calibri"/>
            </a:endParaRPr>
          </a:p>
          <a:p>
            <a:pPr defTabSz="914400"/>
            <a:endParaRPr lang="en-US" dirty="0">
              <a:solidFill>
                <a:prstClr val="white"/>
              </a:solidFill>
              <a:latin typeface="Calibri"/>
            </a:endParaRPr>
          </a:p>
        </p:txBody>
      </p:sp>
      <p:sp>
        <p:nvSpPr>
          <p:cNvPr id="5" name="TextBox 4"/>
          <p:cNvSpPr txBox="1"/>
          <p:nvPr/>
        </p:nvSpPr>
        <p:spPr>
          <a:xfrm>
            <a:off x="6096000" y="6553200"/>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245287416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0" y="2819400"/>
            <a:ext cx="9144000"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Project Metrics</a:t>
            </a:r>
            <a:endParaRPr lang="en-US" sz="3200" dirty="0" smtClean="0">
              <a:solidFill>
                <a:prstClr val="white"/>
              </a:solidFill>
              <a:latin typeface="Century Gothic" pitchFamily="34" charset="0"/>
            </a:endParaRPr>
          </a:p>
        </p:txBody>
      </p:sp>
    </p:spTree>
    <p:extLst>
      <p:ext uri="{BB962C8B-B14F-4D97-AF65-F5344CB8AC3E}">
        <p14:creationId xmlns:p14="http://schemas.microsoft.com/office/powerpoint/2010/main" val="45957528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801130" y="6324600"/>
            <a:ext cx="9144000" cy="369332"/>
          </a:xfrm>
          <a:prstGeom prst="rect">
            <a:avLst/>
          </a:prstGeom>
          <a:noFill/>
        </p:spPr>
        <p:txBody>
          <a:bodyPr wrap="square" rtlCol="0">
            <a:spAutoFit/>
          </a:bodyPr>
          <a:lstStyle/>
          <a:p>
            <a:pPr algn="r" defTabSz="914400"/>
            <a:r>
              <a:rPr lang="en-US" b="1" dirty="0" smtClean="0">
                <a:solidFill>
                  <a:prstClr val="white"/>
                </a:solidFill>
                <a:latin typeface="Century Gothic" pitchFamily="34" charset="0"/>
              </a:rPr>
              <a:t>Project Metrics</a:t>
            </a:r>
            <a:endParaRPr lang="en-US" sz="1200" dirty="0" smtClean="0">
              <a:solidFill>
                <a:prstClr val="white"/>
              </a:solidFill>
              <a:latin typeface="Century Gothic" pitchFamily="34" charset="0"/>
            </a:endParaRPr>
          </a:p>
        </p:txBody>
      </p:sp>
      <p:sp>
        <p:nvSpPr>
          <p:cNvPr id="4" name="Rectangle 3"/>
          <p:cNvSpPr/>
          <p:nvPr/>
        </p:nvSpPr>
        <p:spPr>
          <a:xfrm>
            <a:off x="951470" y="990600"/>
            <a:ext cx="7391400" cy="3416320"/>
          </a:xfrm>
          <a:prstGeom prst="rect">
            <a:avLst/>
          </a:prstGeom>
        </p:spPr>
        <p:txBody>
          <a:bodyPr wrap="square">
            <a:spAutoFit/>
          </a:bodyPr>
          <a:lstStyle/>
          <a:p>
            <a:pPr marL="285750" indent="-285750" defTabSz="914400">
              <a:buFont typeface="Arial" pitchFamily="34" charset="0"/>
              <a:buChar char="•"/>
            </a:pPr>
            <a:r>
              <a:rPr lang="en-US" dirty="0" smtClean="0">
                <a:solidFill>
                  <a:prstClr val="white"/>
                </a:solidFill>
                <a:latin typeface="Century Gothic" pitchFamily="34" charset="0"/>
              </a:rPr>
              <a:t>Achieve a minimum LEED certification for sustainability (or better)</a:t>
            </a:r>
          </a:p>
          <a:p>
            <a:pPr marL="285750" indent="-285750" defTabSz="914400">
              <a:buFont typeface="Arial" pitchFamily="34" charset="0"/>
              <a:buChar char="•"/>
            </a:pPr>
            <a:endParaRPr lang="en-US" dirty="0" smtClean="0">
              <a:solidFill>
                <a:prstClr val="white"/>
              </a:solidFill>
              <a:latin typeface="Century Gothic" pitchFamily="34" charset="0"/>
            </a:endParaRPr>
          </a:p>
          <a:p>
            <a:pPr marL="285750" indent="-285750" defTabSz="914400">
              <a:buFont typeface="Arial" pitchFamily="34" charset="0"/>
              <a:buChar char="•"/>
            </a:pPr>
            <a:r>
              <a:rPr lang="en-US" dirty="0" smtClean="0">
                <a:solidFill>
                  <a:prstClr val="white"/>
                </a:solidFill>
                <a:latin typeface="Century Gothic" pitchFamily="34" charset="0"/>
              </a:rPr>
              <a:t>Complete a Revit Model that CAN BE used by CM team members</a:t>
            </a:r>
          </a:p>
          <a:p>
            <a:pPr marL="285750" indent="-285750" defTabSz="914400">
              <a:buFont typeface="Arial" pitchFamily="34" charset="0"/>
              <a:buChar char="•"/>
            </a:pPr>
            <a:endParaRPr lang="en-US" dirty="0" smtClean="0">
              <a:solidFill>
                <a:prstClr val="white"/>
              </a:solidFill>
              <a:latin typeface="Century Gothic" pitchFamily="34" charset="0"/>
            </a:endParaRPr>
          </a:p>
          <a:p>
            <a:pPr marL="285750" indent="-285750" defTabSz="914400">
              <a:buFont typeface="Arial" pitchFamily="34" charset="0"/>
              <a:buChar char="•"/>
            </a:pPr>
            <a:r>
              <a:rPr lang="en-US" dirty="0" smtClean="0">
                <a:solidFill>
                  <a:prstClr val="white"/>
                </a:solidFill>
                <a:latin typeface="Century Gothic" pitchFamily="34" charset="0"/>
              </a:rPr>
              <a:t>do not deviate from the schedule by more than +/- 10 % of total timeframe</a:t>
            </a:r>
          </a:p>
          <a:p>
            <a:pPr marL="285750" indent="-285750" defTabSz="914400">
              <a:buFont typeface="Arial" pitchFamily="34" charset="0"/>
              <a:buChar char="•"/>
            </a:pPr>
            <a:endParaRPr lang="en-US" dirty="0" smtClean="0">
              <a:solidFill>
                <a:prstClr val="white"/>
              </a:solidFill>
              <a:latin typeface="Century Gothic" pitchFamily="34" charset="0"/>
            </a:endParaRPr>
          </a:p>
          <a:p>
            <a:pPr marL="285750" indent="-285750" defTabSz="914400">
              <a:buFont typeface="Arial" pitchFamily="34" charset="0"/>
              <a:buChar char="•"/>
            </a:pPr>
            <a:r>
              <a:rPr lang="en-US" dirty="0" smtClean="0">
                <a:solidFill>
                  <a:prstClr val="white"/>
                </a:solidFill>
                <a:latin typeface="Century Gothic" pitchFamily="34" charset="0"/>
              </a:rPr>
              <a:t>Develop a budget that is less than or equal to that of similar projects constructed in recent years</a:t>
            </a:r>
          </a:p>
          <a:p>
            <a:pPr marL="285750" indent="-285750" defTabSz="914400">
              <a:buFont typeface="Arial" pitchFamily="34" charset="0"/>
              <a:buChar char="•"/>
            </a:pPr>
            <a:endParaRPr lang="en-US" dirty="0" smtClean="0">
              <a:solidFill>
                <a:prstClr val="white"/>
              </a:solidFill>
              <a:latin typeface="Century Gothic" pitchFamily="34" charset="0"/>
            </a:endParaRPr>
          </a:p>
        </p:txBody>
      </p:sp>
      <p:sp>
        <p:nvSpPr>
          <p:cNvPr id="5" name="TextBox 4"/>
          <p:cNvSpPr txBox="1"/>
          <p:nvPr/>
        </p:nvSpPr>
        <p:spPr>
          <a:xfrm>
            <a:off x="6172200" y="65810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130222177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0" y="2667000"/>
            <a:ext cx="9144000"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Choosing by Advantages</a:t>
            </a:r>
            <a:endParaRPr lang="en-US" sz="3200" dirty="0" smtClean="0">
              <a:solidFill>
                <a:prstClr val="white"/>
              </a:solidFill>
              <a:latin typeface="Century Gothic" pitchFamily="34" charset="0"/>
            </a:endParaRPr>
          </a:p>
        </p:txBody>
      </p:sp>
    </p:spTree>
    <p:extLst>
      <p:ext uri="{BB962C8B-B14F-4D97-AF65-F5344CB8AC3E}">
        <p14:creationId xmlns:p14="http://schemas.microsoft.com/office/powerpoint/2010/main" val="254508665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6705600" y="6324600"/>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Site Selection</a:t>
            </a:r>
            <a:endParaRPr lang="en-US" dirty="0">
              <a:solidFill>
                <a:prstClr val="white"/>
              </a:solidFill>
              <a:latin typeface="Century Gothic" pitchFamily="34" charset="0"/>
            </a:endParaRPr>
          </a:p>
        </p:txBody>
      </p:sp>
      <p:pic>
        <p:nvPicPr>
          <p:cNvPr id="7" name="Picture 2" descr="C:\Users\arch205\Desktop\Untitled-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885128" y="107476"/>
            <a:ext cx="3184058" cy="187372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287283" y="2133600"/>
            <a:ext cx="2379748" cy="352404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914400"/>
            <a:r>
              <a:rPr lang="en-US" sz="1400" dirty="0" smtClean="0">
                <a:solidFill>
                  <a:prstClr val="white"/>
                </a:solidFill>
                <a:latin typeface="Century Gothic" pitchFamily="34" charset="0"/>
              </a:rPr>
              <a:t>YMCA</a:t>
            </a:r>
          </a:p>
          <a:p>
            <a:pPr defTabSz="914400"/>
            <a:endParaRPr lang="en-US" sz="1100" dirty="0" smtClean="0">
              <a:solidFill>
                <a:prstClr val="white"/>
              </a:solidFill>
              <a:latin typeface="Century Gothic" pitchFamily="34" charset="0"/>
            </a:endParaRPr>
          </a:p>
          <a:p>
            <a:pPr defTabSz="914400"/>
            <a:r>
              <a:rPr lang="en-US" sz="1100" dirty="0" smtClean="0">
                <a:solidFill>
                  <a:prstClr val="white"/>
                </a:solidFill>
                <a:latin typeface="Century Gothic" pitchFamily="34" charset="0"/>
              </a:rPr>
              <a:t>PRO’s</a:t>
            </a:r>
            <a:endParaRPr lang="en-US" sz="1100" dirty="0">
              <a:solidFill>
                <a:prstClr val="white"/>
              </a:solidFill>
              <a:latin typeface="Century Gothic" pitchFamily="34" charset="0"/>
            </a:endParaRPr>
          </a:p>
          <a:p>
            <a:pPr defTabSz="914400"/>
            <a:r>
              <a:rPr lang="en-US" sz="1100" dirty="0">
                <a:solidFill>
                  <a:prstClr val="white"/>
                </a:solidFill>
                <a:latin typeface="Century Gothic" pitchFamily="34" charset="0"/>
              </a:rPr>
              <a:t>-</a:t>
            </a:r>
            <a:r>
              <a:rPr lang="en-US" sz="1100" dirty="0" smtClean="0">
                <a:solidFill>
                  <a:prstClr val="white"/>
                </a:solidFill>
                <a:latin typeface="Century Gothic" pitchFamily="34" charset="0"/>
              </a:rPr>
              <a:t>preexisting YMCA </a:t>
            </a:r>
            <a:r>
              <a:rPr lang="en-US" sz="1100" dirty="0">
                <a:solidFill>
                  <a:prstClr val="white"/>
                </a:solidFill>
                <a:latin typeface="Century Gothic" pitchFamily="34" charset="0"/>
              </a:rPr>
              <a:t>will already attract </a:t>
            </a:r>
            <a:r>
              <a:rPr lang="en-US" sz="1100" dirty="0" smtClean="0">
                <a:solidFill>
                  <a:prstClr val="white"/>
                </a:solidFill>
                <a:latin typeface="Century Gothic" pitchFamily="34" charset="0"/>
              </a:rPr>
              <a:t>people</a:t>
            </a:r>
            <a:endParaRPr lang="en-US" sz="1100" dirty="0">
              <a:solidFill>
                <a:prstClr val="white"/>
              </a:solidFill>
              <a:latin typeface="Century Gothic" pitchFamily="34" charset="0"/>
            </a:endParaRPr>
          </a:p>
          <a:p>
            <a:pPr defTabSz="914400"/>
            <a:r>
              <a:rPr lang="en-US" sz="1100" dirty="0">
                <a:solidFill>
                  <a:prstClr val="white"/>
                </a:solidFill>
                <a:latin typeface="Century Gothic" pitchFamily="34" charset="0"/>
              </a:rPr>
              <a:t>-wide expanse of space – room for the complex to grow</a:t>
            </a:r>
          </a:p>
          <a:p>
            <a:pPr defTabSz="914400"/>
            <a:r>
              <a:rPr lang="en-US" sz="1100" dirty="0">
                <a:solidFill>
                  <a:prstClr val="white"/>
                </a:solidFill>
                <a:latin typeface="Century Gothic" pitchFamily="34" charset="0"/>
              </a:rPr>
              <a:t>-existing program allows for a more economic budget</a:t>
            </a:r>
          </a:p>
          <a:p>
            <a:pPr defTabSz="914400"/>
            <a:r>
              <a:rPr lang="en-US" sz="1100" dirty="0">
                <a:solidFill>
                  <a:prstClr val="white"/>
                </a:solidFill>
                <a:latin typeface="Century Gothic" pitchFamily="34" charset="0"/>
              </a:rPr>
              <a:t>-quiet site – good for </a:t>
            </a:r>
            <a:r>
              <a:rPr lang="en-US" sz="1100" dirty="0" smtClean="0">
                <a:solidFill>
                  <a:prstClr val="white"/>
                </a:solidFill>
                <a:latin typeface="Century Gothic" pitchFamily="34" charset="0"/>
              </a:rPr>
              <a:t>elderly –  nice </a:t>
            </a:r>
            <a:r>
              <a:rPr lang="en-US" sz="1100" dirty="0">
                <a:solidFill>
                  <a:prstClr val="white"/>
                </a:solidFill>
                <a:latin typeface="Century Gothic" pitchFamily="34" charset="0"/>
              </a:rPr>
              <a:t>views to the pond area</a:t>
            </a:r>
          </a:p>
          <a:p>
            <a:pPr defTabSz="914400"/>
            <a:r>
              <a:rPr lang="en-US" sz="1100" dirty="0">
                <a:solidFill>
                  <a:prstClr val="white"/>
                </a:solidFill>
                <a:latin typeface="Century Gothic" pitchFamily="34" charset="0"/>
              </a:rPr>
              <a:t>-access to downtown B</a:t>
            </a:r>
            <a:r>
              <a:rPr lang="en-US" sz="1100" dirty="0" smtClean="0">
                <a:solidFill>
                  <a:prstClr val="white"/>
                </a:solidFill>
                <a:latin typeface="Century Gothic" pitchFamily="34" charset="0"/>
              </a:rPr>
              <a:t>arrington </a:t>
            </a:r>
            <a:r>
              <a:rPr lang="en-US" sz="1100" dirty="0">
                <a:solidFill>
                  <a:prstClr val="white"/>
                </a:solidFill>
                <a:latin typeface="Century Gothic" pitchFamily="34" charset="0"/>
              </a:rPr>
              <a:t>is reasonable</a:t>
            </a:r>
          </a:p>
          <a:p>
            <a:pPr defTabSz="914400"/>
            <a:endParaRPr lang="en-US" sz="1100" dirty="0" smtClean="0">
              <a:solidFill>
                <a:prstClr val="white"/>
              </a:solidFill>
              <a:latin typeface="Century Gothic" pitchFamily="34" charset="0"/>
            </a:endParaRPr>
          </a:p>
          <a:p>
            <a:pPr defTabSz="914400"/>
            <a:r>
              <a:rPr lang="en-US" sz="1100" dirty="0" smtClean="0">
                <a:solidFill>
                  <a:prstClr val="white"/>
                </a:solidFill>
                <a:latin typeface="Century Gothic" pitchFamily="34" charset="0"/>
              </a:rPr>
              <a:t>CON’s</a:t>
            </a:r>
            <a:endParaRPr lang="en-US" sz="1100" dirty="0">
              <a:solidFill>
                <a:prstClr val="white"/>
              </a:solidFill>
              <a:latin typeface="Century Gothic" pitchFamily="34" charset="0"/>
            </a:endParaRPr>
          </a:p>
          <a:p>
            <a:pPr defTabSz="914400"/>
            <a:r>
              <a:rPr lang="en-US" sz="1100" dirty="0" smtClean="0">
                <a:solidFill>
                  <a:prstClr val="white"/>
                </a:solidFill>
                <a:latin typeface="Century Gothic" pitchFamily="34" charset="0"/>
              </a:rPr>
              <a:t>-</a:t>
            </a:r>
            <a:r>
              <a:rPr lang="en-US" sz="1100" dirty="0">
                <a:solidFill>
                  <a:prstClr val="white"/>
                </a:solidFill>
                <a:latin typeface="Century Gothic" pitchFamily="34" charset="0"/>
              </a:rPr>
              <a:t>lots of trees on site will be cut </a:t>
            </a:r>
            <a:r>
              <a:rPr lang="en-US" sz="1100" dirty="0" smtClean="0">
                <a:solidFill>
                  <a:prstClr val="white"/>
                </a:solidFill>
                <a:latin typeface="Century Gothic" pitchFamily="34" charset="0"/>
              </a:rPr>
              <a:t>down for new construction</a:t>
            </a:r>
            <a:endParaRPr lang="en-US" sz="1100" dirty="0">
              <a:solidFill>
                <a:prstClr val="white"/>
              </a:solidFill>
              <a:latin typeface="Century Gothic" pitchFamily="34" charset="0"/>
            </a:endParaRPr>
          </a:p>
          <a:p>
            <a:pPr defTabSz="914400"/>
            <a:r>
              <a:rPr lang="en-US" sz="1100" dirty="0" smtClean="0">
                <a:solidFill>
                  <a:prstClr val="white"/>
                </a:solidFill>
                <a:latin typeface="Century Gothic" pitchFamily="34" charset="0"/>
              </a:rPr>
              <a:t>-</a:t>
            </a:r>
            <a:r>
              <a:rPr lang="en-US" sz="1100" dirty="0">
                <a:solidFill>
                  <a:prstClr val="white"/>
                </a:solidFill>
                <a:latin typeface="Century Gothic" pitchFamily="34" charset="0"/>
              </a:rPr>
              <a:t>old YMCA may need </a:t>
            </a:r>
            <a:r>
              <a:rPr lang="en-US" sz="1100" dirty="0" smtClean="0">
                <a:solidFill>
                  <a:prstClr val="white"/>
                </a:solidFill>
                <a:latin typeface="Century Gothic" pitchFamily="34" charset="0"/>
              </a:rPr>
              <a:t>renovation/update </a:t>
            </a:r>
          </a:p>
          <a:p>
            <a:pPr defTabSz="914400"/>
            <a:endParaRPr lang="en-US" sz="1100" dirty="0" smtClean="0">
              <a:solidFill>
                <a:prstClr val="black"/>
              </a:solidFill>
              <a:latin typeface="Century Gothic" pitchFamily="34" charset="0"/>
            </a:endParaRPr>
          </a:p>
        </p:txBody>
      </p:sp>
      <p:pic>
        <p:nvPicPr>
          <p:cNvPr id="10" name="Picture 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6200" y="107476"/>
            <a:ext cx="2825845" cy="1873724"/>
          </a:xfrm>
          <a:prstGeom prst="rect">
            <a:avLst/>
          </a:prstGeom>
        </p:spPr>
      </p:pic>
      <p:sp>
        <p:nvSpPr>
          <p:cNvPr id="11" name="TextBox 10"/>
          <p:cNvSpPr txBox="1"/>
          <p:nvPr/>
        </p:nvSpPr>
        <p:spPr>
          <a:xfrm>
            <a:off x="304800" y="2133600"/>
            <a:ext cx="2125906" cy="3524042"/>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wrap="square" rtlCol="0">
            <a:spAutoFit/>
          </a:bodyPr>
          <a:lstStyle/>
          <a:p>
            <a:pPr defTabSz="914400"/>
            <a:r>
              <a:rPr lang="en-US" sz="1400" dirty="0" smtClean="0">
                <a:solidFill>
                  <a:prstClr val="white"/>
                </a:solidFill>
                <a:latin typeface="Century Gothic" pitchFamily="34" charset="0"/>
              </a:rPr>
              <a:t>PECK CENTER</a:t>
            </a:r>
          </a:p>
          <a:p>
            <a:pPr defTabSz="914400"/>
            <a:endParaRPr lang="en-US" sz="1100" dirty="0" smtClean="0">
              <a:solidFill>
                <a:prstClr val="white"/>
              </a:solidFill>
              <a:latin typeface="Century Gothic" pitchFamily="34" charset="0"/>
            </a:endParaRPr>
          </a:p>
          <a:p>
            <a:pPr defTabSz="914400"/>
            <a:r>
              <a:rPr lang="en-US" sz="1100" dirty="0" smtClean="0">
                <a:solidFill>
                  <a:prstClr val="white"/>
                </a:solidFill>
                <a:latin typeface="Century Gothic" pitchFamily="34" charset="0"/>
              </a:rPr>
              <a:t>PRO’s</a:t>
            </a:r>
            <a:endParaRPr lang="en-US" sz="1100" dirty="0">
              <a:solidFill>
                <a:prstClr val="white"/>
              </a:solidFill>
              <a:latin typeface="Century Gothic" pitchFamily="34" charset="0"/>
            </a:endParaRPr>
          </a:p>
          <a:p>
            <a:pPr defTabSz="914400"/>
            <a:r>
              <a:rPr lang="en-US" sz="1100" dirty="0">
                <a:solidFill>
                  <a:prstClr val="white"/>
                </a:solidFill>
                <a:latin typeface="Century Gothic" pitchFamily="34" charset="0"/>
              </a:rPr>
              <a:t>-</a:t>
            </a:r>
            <a:r>
              <a:rPr lang="en-US" sz="1100" dirty="0" smtClean="0">
                <a:solidFill>
                  <a:prstClr val="white"/>
                </a:solidFill>
                <a:latin typeface="Century Gothic" pitchFamily="34" charset="0"/>
              </a:rPr>
              <a:t>preexisting building , </a:t>
            </a:r>
            <a:r>
              <a:rPr lang="en-US" sz="1100" dirty="0">
                <a:solidFill>
                  <a:prstClr val="white"/>
                </a:solidFill>
                <a:latin typeface="Century Gothic" pitchFamily="34" charset="0"/>
              </a:rPr>
              <a:t>will already attract newcomers</a:t>
            </a:r>
          </a:p>
          <a:p>
            <a:pPr defTabSz="914400"/>
            <a:r>
              <a:rPr lang="en-US" sz="1100" dirty="0" smtClean="0">
                <a:solidFill>
                  <a:prstClr val="white"/>
                </a:solidFill>
                <a:latin typeface="Century Gothic" pitchFamily="34" charset="0"/>
              </a:rPr>
              <a:t>-</a:t>
            </a:r>
            <a:r>
              <a:rPr lang="en-US" sz="1100" dirty="0">
                <a:solidFill>
                  <a:prstClr val="white"/>
                </a:solidFill>
                <a:latin typeface="Century Gothic" pitchFamily="34" charset="0"/>
              </a:rPr>
              <a:t>existing program allows for a more economic budget</a:t>
            </a:r>
          </a:p>
          <a:p>
            <a:pPr defTabSz="914400"/>
            <a:r>
              <a:rPr lang="en-US" sz="1100" dirty="0" smtClean="0">
                <a:solidFill>
                  <a:prstClr val="white"/>
                </a:solidFill>
                <a:latin typeface="Century Gothic" pitchFamily="34" charset="0"/>
              </a:rPr>
              <a:t>-immediate access </a:t>
            </a:r>
            <a:r>
              <a:rPr lang="en-US" sz="1100" dirty="0">
                <a:solidFill>
                  <a:prstClr val="white"/>
                </a:solidFill>
                <a:latin typeface="Century Gothic" pitchFamily="34" charset="0"/>
              </a:rPr>
              <a:t>to downtown B</a:t>
            </a:r>
            <a:r>
              <a:rPr lang="en-US" sz="1100" dirty="0" smtClean="0">
                <a:solidFill>
                  <a:prstClr val="white"/>
                </a:solidFill>
                <a:latin typeface="Century Gothic" pitchFamily="34" charset="0"/>
              </a:rPr>
              <a:t>arrington</a:t>
            </a:r>
            <a:endParaRPr lang="en-US" sz="1100" dirty="0">
              <a:solidFill>
                <a:prstClr val="white"/>
              </a:solidFill>
              <a:latin typeface="Century Gothic" pitchFamily="34" charset="0"/>
            </a:endParaRPr>
          </a:p>
          <a:p>
            <a:pPr defTabSz="914400"/>
            <a:endParaRPr lang="en-US" sz="1100" dirty="0" smtClean="0">
              <a:solidFill>
                <a:prstClr val="white"/>
              </a:solidFill>
              <a:latin typeface="Century Gothic" pitchFamily="34" charset="0"/>
            </a:endParaRPr>
          </a:p>
          <a:p>
            <a:pPr defTabSz="914400"/>
            <a:r>
              <a:rPr lang="en-US" sz="1100" dirty="0" smtClean="0">
                <a:solidFill>
                  <a:prstClr val="white"/>
                </a:solidFill>
                <a:latin typeface="Century Gothic" pitchFamily="34" charset="0"/>
              </a:rPr>
              <a:t>CON’s</a:t>
            </a:r>
            <a:endParaRPr lang="en-US" sz="1100" dirty="0">
              <a:solidFill>
                <a:prstClr val="white"/>
              </a:solidFill>
              <a:latin typeface="Century Gothic" pitchFamily="34" charset="0"/>
            </a:endParaRPr>
          </a:p>
          <a:p>
            <a:pPr defTabSz="914400"/>
            <a:r>
              <a:rPr lang="en-US" sz="1100" dirty="0" smtClean="0">
                <a:solidFill>
                  <a:prstClr val="white"/>
                </a:solidFill>
                <a:latin typeface="Century Gothic" pitchFamily="34" charset="0"/>
              </a:rPr>
              <a:t>-Site is tight because of existing buildings</a:t>
            </a:r>
          </a:p>
          <a:p>
            <a:pPr defTabSz="914400"/>
            <a:r>
              <a:rPr lang="en-US" sz="1100" dirty="0" smtClean="0">
                <a:solidFill>
                  <a:prstClr val="white"/>
                </a:solidFill>
                <a:latin typeface="Century Gothic" pitchFamily="34" charset="0"/>
              </a:rPr>
              <a:t>-noisy and congested area</a:t>
            </a:r>
          </a:p>
          <a:p>
            <a:pPr defTabSz="914400"/>
            <a:r>
              <a:rPr lang="en-US" sz="1100" dirty="0" smtClean="0">
                <a:solidFill>
                  <a:prstClr val="white"/>
                </a:solidFill>
                <a:latin typeface="Century Gothic" pitchFamily="34" charset="0"/>
              </a:rPr>
              <a:t>-no place for future development of the complex</a:t>
            </a:r>
            <a:endParaRPr lang="en-US" sz="1100" dirty="0">
              <a:solidFill>
                <a:prstClr val="white"/>
              </a:solidFill>
              <a:latin typeface="Century Gothic" pitchFamily="34" charset="0"/>
            </a:endParaRPr>
          </a:p>
          <a:p>
            <a:pPr defTabSz="914400"/>
            <a:r>
              <a:rPr lang="en-US" sz="1100" dirty="0" smtClean="0">
                <a:solidFill>
                  <a:prstClr val="white"/>
                </a:solidFill>
                <a:latin typeface="Century Gothic" pitchFamily="34" charset="0"/>
              </a:rPr>
              <a:t>-little parking </a:t>
            </a:r>
            <a:r>
              <a:rPr lang="en-US" sz="1100" dirty="0">
                <a:solidFill>
                  <a:prstClr val="white"/>
                </a:solidFill>
                <a:latin typeface="Century Gothic" pitchFamily="34" charset="0"/>
              </a:rPr>
              <a:t>– more parking </a:t>
            </a:r>
            <a:r>
              <a:rPr lang="en-US" sz="1100" dirty="0" smtClean="0">
                <a:solidFill>
                  <a:prstClr val="white"/>
                </a:solidFill>
                <a:latin typeface="Century Gothic" pitchFamily="34" charset="0"/>
              </a:rPr>
              <a:t>must be added, but not a lot of room for it</a:t>
            </a:r>
            <a:endParaRPr lang="en-US" sz="1100" dirty="0" smtClean="0">
              <a:solidFill>
                <a:prstClr val="white"/>
              </a:solidFill>
              <a:latin typeface="Calibri"/>
            </a:endParaRPr>
          </a:p>
        </p:txBody>
      </p:sp>
      <p:pic>
        <p:nvPicPr>
          <p:cNvPr id="12" name="Picture 2" descr="C:\Users\arch205\Desktop\Untitled-4.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983276" y="107476"/>
            <a:ext cx="2835442" cy="187372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352800" y="2133600"/>
            <a:ext cx="2131595" cy="3354765"/>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pPr defTabSz="914400"/>
            <a:r>
              <a:rPr lang="en-US" sz="1400" dirty="0" smtClean="0">
                <a:solidFill>
                  <a:prstClr val="white"/>
                </a:solidFill>
                <a:latin typeface="Century Gothic" pitchFamily="34" charset="0"/>
              </a:rPr>
              <a:t>POLICE COVE</a:t>
            </a:r>
          </a:p>
          <a:p>
            <a:pPr defTabSz="914400"/>
            <a:endParaRPr lang="en-US" sz="1100" dirty="0" smtClean="0">
              <a:solidFill>
                <a:prstClr val="white"/>
              </a:solidFill>
              <a:latin typeface="Century Gothic" pitchFamily="34" charset="0"/>
            </a:endParaRPr>
          </a:p>
          <a:p>
            <a:pPr defTabSz="914400"/>
            <a:r>
              <a:rPr lang="en-US" sz="1100" dirty="0" smtClean="0">
                <a:solidFill>
                  <a:prstClr val="white"/>
                </a:solidFill>
                <a:latin typeface="Century Gothic" pitchFamily="34" charset="0"/>
              </a:rPr>
              <a:t>PRO’s</a:t>
            </a:r>
            <a:endParaRPr lang="en-US" sz="1100" dirty="0">
              <a:solidFill>
                <a:prstClr val="white"/>
              </a:solidFill>
              <a:latin typeface="Century Gothic" pitchFamily="34" charset="0"/>
            </a:endParaRPr>
          </a:p>
          <a:p>
            <a:pPr defTabSz="914400"/>
            <a:r>
              <a:rPr lang="en-US" sz="1100" dirty="0" smtClean="0">
                <a:solidFill>
                  <a:prstClr val="white"/>
                </a:solidFill>
                <a:latin typeface="Century Gothic" pitchFamily="34" charset="0"/>
              </a:rPr>
              <a:t>-beautiful waterfront views with beautiful new bridge</a:t>
            </a:r>
            <a:endParaRPr lang="en-US" sz="1100" dirty="0">
              <a:solidFill>
                <a:prstClr val="white"/>
              </a:solidFill>
              <a:latin typeface="Century Gothic" pitchFamily="34" charset="0"/>
            </a:endParaRPr>
          </a:p>
          <a:p>
            <a:pPr defTabSz="914400"/>
            <a:r>
              <a:rPr lang="en-US" sz="1100" dirty="0" smtClean="0">
                <a:solidFill>
                  <a:prstClr val="white"/>
                </a:solidFill>
                <a:latin typeface="Century Gothic" pitchFamily="34" charset="0"/>
              </a:rPr>
              <a:t>-spacious site with room for future development</a:t>
            </a:r>
            <a:endParaRPr lang="en-US" sz="1100" dirty="0">
              <a:solidFill>
                <a:prstClr val="white"/>
              </a:solidFill>
              <a:latin typeface="Century Gothic" pitchFamily="34" charset="0"/>
            </a:endParaRPr>
          </a:p>
          <a:p>
            <a:pPr defTabSz="914400"/>
            <a:r>
              <a:rPr lang="en-US" sz="1100" dirty="0" smtClean="0">
                <a:solidFill>
                  <a:prstClr val="white"/>
                </a:solidFill>
                <a:latin typeface="Century Gothic" pitchFamily="34" charset="0"/>
              </a:rPr>
              <a:t>-access </a:t>
            </a:r>
            <a:r>
              <a:rPr lang="en-US" sz="1100" dirty="0">
                <a:solidFill>
                  <a:prstClr val="white"/>
                </a:solidFill>
                <a:latin typeface="Century Gothic" pitchFamily="34" charset="0"/>
              </a:rPr>
              <a:t>to downtown B</a:t>
            </a:r>
            <a:r>
              <a:rPr lang="en-US" sz="1100" dirty="0" smtClean="0">
                <a:solidFill>
                  <a:prstClr val="white"/>
                </a:solidFill>
                <a:latin typeface="Century Gothic" pitchFamily="34" charset="0"/>
              </a:rPr>
              <a:t>arrington and Warren are reasonable</a:t>
            </a:r>
            <a:endParaRPr lang="en-US" sz="1100" dirty="0">
              <a:solidFill>
                <a:prstClr val="white"/>
              </a:solidFill>
              <a:latin typeface="Century Gothic" pitchFamily="34" charset="0"/>
            </a:endParaRPr>
          </a:p>
          <a:p>
            <a:pPr defTabSz="914400"/>
            <a:endParaRPr lang="en-US" sz="1100" dirty="0" smtClean="0">
              <a:solidFill>
                <a:prstClr val="white"/>
              </a:solidFill>
              <a:latin typeface="Century Gothic" pitchFamily="34" charset="0"/>
            </a:endParaRPr>
          </a:p>
          <a:p>
            <a:pPr defTabSz="914400"/>
            <a:r>
              <a:rPr lang="en-US" sz="1100" dirty="0" smtClean="0">
                <a:solidFill>
                  <a:prstClr val="white"/>
                </a:solidFill>
                <a:latin typeface="Century Gothic" pitchFamily="34" charset="0"/>
              </a:rPr>
              <a:t>CON’s</a:t>
            </a:r>
            <a:endParaRPr lang="en-US" sz="1100" dirty="0">
              <a:solidFill>
                <a:prstClr val="white"/>
              </a:solidFill>
              <a:latin typeface="Century Gothic" pitchFamily="34" charset="0"/>
            </a:endParaRPr>
          </a:p>
          <a:p>
            <a:pPr defTabSz="914400"/>
            <a:r>
              <a:rPr lang="en-US" sz="1100" dirty="0" smtClean="0">
                <a:solidFill>
                  <a:prstClr val="white"/>
                </a:solidFill>
                <a:latin typeface="Century Gothic" pitchFamily="34" charset="0"/>
              </a:rPr>
              <a:t>-smelly more industrial site because of pump station</a:t>
            </a:r>
          </a:p>
          <a:p>
            <a:pPr defTabSz="914400"/>
            <a:r>
              <a:rPr lang="en-US" sz="1100" dirty="0" smtClean="0">
                <a:solidFill>
                  <a:prstClr val="white"/>
                </a:solidFill>
                <a:latin typeface="Century Gothic" pitchFamily="34" charset="0"/>
              </a:rPr>
              <a:t>-hurricane flood zone </a:t>
            </a:r>
          </a:p>
          <a:p>
            <a:pPr defTabSz="914400"/>
            <a:r>
              <a:rPr lang="en-US" sz="1100" dirty="0">
                <a:solidFill>
                  <a:prstClr val="white"/>
                </a:solidFill>
                <a:latin typeface="Century Gothic" pitchFamily="34" charset="0"/>
              </a:rPr>
              <a:t>-</a:t>
            </a:r>
            <a:r>
              <a:rPr lang="en-US" sz="1100" dirty="0" smtClean="0">
                <a:solidFill>
                  <a:prstClr val="white"/>
                </a:solidFill>
                <a:latin typeface="Century Gothic" pitchFamily="34" charset="0"/>
              </a:rPr>
              <a:t>elevated building requirement will hinder accessibility for elderly and disabled </a:t>
            </a:r>
          </a:p>
        </p:txBody>
      </p:sp>
      <p:sp>
        <p:nvSpPr>
          <p:cNvPr id="14" name="TextBox 13"/>
          <p:cNvSpPr txBox="1"/>
          <p:nvPr/>
        </p:nvSpPr>
        <p:spPr>
          <a:xfrm>
            <a:off x="6172200" y="65810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
        <p:nvSpPr>
          <p:cNvPr id="15" name="TextBox 14"/>
          <p:cNvSpPr txBox="1"/>
          <p:nvPr/>
        </p:nvSpPr>
        <p:spPr>
          <a:xfrm>
            <a:off x="0" y="5657642"/>
            <a:ext cx="9144000" cy="400110"/>
          </a:xfrm>
          <a:prstGeom prst="rect">
            <a:avLst/>
          </a:prstGeom>
          <a:noFill/>
        </p:spPr>
        <p:txBody>
          <a:bodyPr wrap="square" rtlCol="0">
            <a:spAutoFit/>
          </a:bodyPr>
          <a:lstStyle/>
          <a:p>
            <a:pPr algn="ctr" defTabSz="914400"/>
            <a:r>
              <a:rPr lang="en-US" sz="2000" dirty="0" smtClean="0">
                <a:solidFill>
                  <a:prstClr val="white"/>
                </a:solidFill>
                <a:latin typeface="Calibri"/>
              </a:rPr>
              <a:t>SELECTION: YMCA</a:t>
            </a:r>
            <a:endParaRPr lang="en-US" sz="2000" dirty="0">
              <a:solidFill>
                <a:prstClr val="white"/>
              </a:solidFill>
              <a:latin typeface="Calibri"/>
            </a:endParaRPr>
          </a:p>
        </p:txBody>
      </p:sp>
    </p:spTree>
    <p:extLst>
      <p:ext uri="{BB962C8B-B14F-4D97-AF65-F5344CB8AC3E}">
        <p14:creationId xmlns:p14="http://schemas.microsoft.com/office/powerpoint/2010/main" val="1261814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5" name="TextBox 24"/>
          <p:cNvSpPr txBox="1"/>
          <p:nvPr/>
        </p:nvSpPr>
        <p:spPr>
          <a:xfrm>
            <a:off x="1001703" y="3593068"/>
            <a:ext cx="1600200" cy="369332"/>
          </a:xfrm>
          <a:prstGeom prst="rect">
            <a:avLst/>
          </a:prstGeom>
          <a:noFill/>
        </p:spPr>
        <p:txBody>
          <a:bodyPr wrap="square" rtlCol="0">
            <a:spAutoFit/>
          </a:bodyPr>
          <a:lstStyle/>
          <a:p>
            <a:pPr defTabSz="914400"/>
            <a:r>
              <a:rPr lang="en-US" dirty="0" smtClean="0">
                <a:solidFill>
                  <a:prstClr val="black"/>
                </a:solidFill>
                <a:latin typeface="Calibri"/>
              </a:rPr>
              <a:t>massing</a:t>
            </a:r>
            <a:endParaRPr lang="en-US" dirty="0">
              <a:solidFill>
                <a:prstClr val="black"/>
              </a:solidFill>
              <a:latin typeface="Calibri"/>
            </a:endParaRPr>
          </a:p>
        </p:txBody>
      </p:sp>
      <p:sp>
        <p:nvSpPr>
          <p:cNvPr id="30" name="TextBox 29"/>
          <p:cNvSpPr txBox="1"/>
          <p:nvPr/>
        </p:nvSpPr>
        <p:spPr>
          <a:xfrm>
            <a:off x="457200" y="3962400"/>
            <a:ext cx="1600200" cy="369332"/>
          </a:xfrm>
          <a:prstGeom prst="rect">
            <a:avLst/>
          </a:prstGeom>
          <a:noFill/>
        </p:spPr>
        <p:txBody>
          <a:bodyPr wrap="square" rtlCol="0">
            <a:spAutoFit/>
          </a:bodyPr>
          <a:lstStyle/>
          <a:p>
            <a:pPr defTabSz="914400"/>
            <a:r>
              <a:rPr lang="en-US" dirty="0" smtClean="0">
                <a:solidFill>
                  <a:prstClr val="black"/>
                </a:solidFill>
                <a:latin typeface="Calibri"/>
              </a:rPr>
              <a:t>massing</a:t>
            </a:r>
            <a:endParaRPr lang="en-US" dirty="0">
              <a:solidFill>
                <a:prstClr val="black"/>
              </a:solidFill>
              <a:latin typeface="Calibri"/>
            </a:endParaRPr>
          </a:p>
        </p:txBody>
      </p:sp>
      <p:sp>
        <p:nvSpPr>
          <p:cNvPr id="16" name="TextBox 15"/>
          <p:cNvSpPr txBox="1"/>
          <p:nvPr/>
        </p:nvSpPr>
        <p:spPr>
          <a:xfrm>
            <a:off x="4572000" y="6276201"/>
            <a:ext cx="3733800" cy="369332"/>
          </a:xfrm>
          <a:prstGeom prst="rect">
            <a:avLst/>
          </a:prstGeom>
          <a:noFill/>
        </p:spPr>
        <p:txBody>
          <a:bodyPr wrap="square" rtlCol="0">
            <a:spAutoFit/>
          </a:bodyPr>
          <a:lstStyle/>
          <a:p>
            <a:pPr algn="r" defTabSz="914400"/>
            <a:r>
              <a:rPr lang="en-US" dirty="0" smtClean="0">
                <a:solidFill>
                  <a:prstClr val="white"/>
                </a:solidFill>
                <a:latin typeface="Century Gothic" pitchFamily="34" charset="0"/>
              </a:rPr>
              <a:t>Scheme Selection</a:t>
            </a:r>
            <a:endParaRPr lang="en-US" dirty="0">
              <a:solidFill>
                <a:prstClr val="white"/>
              </a:solidFill>
              <a:latin typeface="Century Gothic" pitchFamily="34" charset="0"/>
            </a:endParaRPr>
          </a:p>
        </p:txBody>
      </p:sp>
      <p:sp>
        <p:nvSpPr>
          <p:cNvPr id="17" name="TextBox 16"/>
          <p:cNvSpPr txBox="1"/>
          <p:nvPr/>
        </p:nvSpPr>
        <p:spPr>
          <a:xfrm>
            <a:off x="6096000" y="65810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pic>
        <p:nvPicPr>
          <p:cNvPr id="18" name="Picture 1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24200" y="1650792"/>
            <a:ext cx="2774852" cy="2464008"/>
          </a:xfrm>
          <a:prstGeom prst="rect">
            <a:avLst/>
          </a:prstGeom>
          <a:solidFill>
            <a:srgbClr val="FFFFFF">
              <a:shade val="85000"/>
            </a:srgbClr>
          </a:solidFill>
          <a:ln w="127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19800" y="1631742"/>
            <a:ext cx="2801513" cy="2483058"/>
          </a:xfrm>
          <a:prstGeom prst="rect">
            <a:avLst/>
          </a:prstGeom>
          <a:solidFill>
            <a:srgbClr val="FFFFFF">
              <a:shade val="85000"/>
            </a:srgbClr>
          </a:solidFill>
          <a:ln w="127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TextBox 20"/>
          <p:cNvSpPr txBox="1"/>
          <p:nvPr/>
        </p:nvSpPr>
        <p:spPr>
          <a:xfrm>
            <a:off x="3010437" y="0"/>
            <a:ext cx="2667000" cy="1415772"/>
          </a:xfrm>
          <a:prstGeom prst="rect">
            <a:avLst/>
          </a:prstGeom>
          <a:noFill/>
        </p:spPr>
        <p:txBody>
          <a:bodyPr wrap="square" rtlCol="0">
            <a:spAutoFit/>
          </a:bodyPr>
          <a:lstStyle/>
          <a:p>
            <a:pPr defTabSz="914400"/>
            <a:r>
              <a:rPr lang="en-US" dirty="0" smtClean="0">
                <a:solidFill>
                  <a:prstClr val="white"/>
                </a:solidFill>
                <a:latin typeface="Calibri"/>
              </a:rPr>
              <a:t>SCHEME 2</a:t>
            </a:r>
          </a:p>
          <a:p>
            <a:pPr defTabSz="914400"/>
            <a:endParaRPr lang="en-US" sz="1600" dirty="0" smtClean="0">
              <a:solidFill>
                <a:prstClr val="white"/>
              </a:solidFill>
              <a:latin typeface="Calibri"/>
            </a:endParaRPr>
          </a:p>
          <a:p>
            <a:pPr defTabSz="914400"/>
            <a:r>
              <a:rPr lang="en-US" sz="1600" dirty="0" smtClean="0">
                <a:solidFill>
                  <a:prstClr val="white"/>
                </a:solidFill>
                <a:latin typeface="Calibri"/>
              </a:rPr>
              <a:t>Pro’s:</a:t>
            </a:r>
            <a:endParaRPr lang="en-US" sz="1200" dirty="0">
              <a:solidFill>
                <a:prstClr val="white"/>
              </a:solidFill>
              <a:latin typeface="Calibri"/>
            </a:endParaRPr>
          </a:p>
          <a:p>
            <a:pPr defTabSz="914400"/>
            <a:r>
              <a:rPr lang="en-US" sz="1200" dirty="0" smtClean="0">
                <a:solidFill>
                  <a:prstClr val="white"/>
                </a:solidFill>
                <a:latin typeface="Calibri"/>
              </a:rPr>
              <a:t>-clear entryway, very organized</a:t>
            </a:r>
          </a:p>
          <a:p>
            <a:pPr defTabSz="914400"/>
            <a:r>
              <a:rPr lang="en-US" sz="1200" dirty="0" smtClean="0">
                <a:solidFill>
                  <a:prstClr val="white"/>
                </a:solidFill>
                <a:latin typeface="Calibri"/>
              </a:rPr>
              <a:t>-respects existing YMCA</a:t>
            </a:r>
          </a:p>
          <a:p>
            <a:pPr defTabSz="914400"/>
            <a:r>
              <a:rPr lang="en-US" sz="1200" dirty="0" smtClean="0">
                <a:solidFill>
                  <a:prstClr val="white"/>
                </a:solidFill>
                <a:latin typeface="Calibri"/>
              </a:rPr>
              <a:t>-landscaping opportunities</a:t>
            </a:r>
          </a:p>
        </p:txBody>
      </p:sp>
      <p:sp>
        <p:nvSpPr>
          <p:cNvPr id="3" name="Rectangle 2"/>
          <p:cNvSpPr/>
          <p:nvPr/>
        </p:nvSpPr>
        <p:spPr>
          <a:xfrm>
            <a:off x="457200" y="0"/>
            <a:ext cx="685800" cy="4724400"/>
          </a:xfrm>
          <a:prstGeom prst="rect">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400"/>
            <a:endParaRPr lang="en-US">
              <a:solidFill>
                <a:prstClr val="white"/>
              </a:solidFill>
              <a:latin typeface="Calibri"/>
            </a:endParaRPr>
          </a:p>
        </p:txBody>
      </p:sp>
      <p:sp>
        <p:nvSpPr>
          <p:cNvPr id="22" name="TextBox 21"/>
          <p:cNvSpPr txBox="1"/>
          <p:nvPr/>
        </p:nvSpPr>
        <p:spPr>
          <a:xfrm>
            <a:off x="5943600" y="0"/>
            <a:ext cx="3200400" cy="1600438"/>
          </a:xfrm>
          <a:prstGeom prst="rect">
            <a:avLst/>
          </a:prstGeom>
          <a:noFill/>
        </p:spPr>
        <p:txBody>
          <a:bodyPr wrap="square" rtlCol="0">
            <a:spAutoFit/>
          </a:bodyPr>
          <a:lstStyle/>
          <a:p>
            <a:pPr defTabSz="914400"/>
            <a:r>
              <a:rPr lang="en-US" dirty="0" smtClean="0">
                <a:solidFill>
                  <a:prstClr val="white"/>
                </a:solidFill>
                <a:latin typeface="Calibri"/>
              </a:rPr>
              <a:t>SCHEME 3</a:t>
            </a:r>
          </a:p>
          <a:p>
            <a:pPr defTabSz="914400"/>
            <a:endParaRPr lang="en-US" sz="1600" dirty="0" smtClean="0">
              <a:solidFill>
                <a:prstClr val="white"/>
              </a:solidFill>
              <a:latin typeface="Calibri"/>
            </a:endParaRPr>
          </a:p>
          <a:p>
            <a:pPr defTabSz="914400"/>
            <a:r>
              <a:rPr lang="en-US" sz="1600" dirty="0" smtClean="0">
                <a:solidFill>
                  <a:prstClr val="white"/>
                </a:solidFill>
                <a:latin typeface="Calibri"/>
              </a:rPr>
              <a:t>Pro’s:</a:t>
            </a:r>
            <a:endParaRPr lang="en-US" sz="1200" dirty="0">
              <a:solidFill>
                <a:prstClr val="white"/>
              </a:solidFill>
              <a:latin typeface="Calibri"/>
            </a:endParaRPr>
          </a:p>
          <a:p>
            <a:pPr defTabSz="914400"/>
            <a:r>
              <a:rPr lang="en-US" sz="1200" dirty="0" smtClean="0">
                <a:solidFill>
                  <a:prstClr val="white"/>
                </a:solidFill>
                <a:latin typeface="Calibri"/>
              </a:rPr>
              <a:t>-separation of program particular for seniors</a:t>
            </a:r>
          </a:p>
          <a:p>
            <a:pPr defTabSz="914400"/>
            <a:r>
              <a:rPr lang="en-US" sz="1200" dirty="0" smtClean="0">
                <a:solidFill>
                  <a:prstClr val="white"/>
                </a:solidFill>
                <a:latin typeface="Calibri"/>
              </a:rPr>
              <a:t>-middle ground garden in addition to greenhouse</a:t>
            </a:r>
          </a:p>
          <a:p>
            <a:pPr defTabSz="914400"/>
            <a:r>
              <a:rPr lang="en-US" sz="1200" dirty="0" smtClean="0">
                <a:solidFill>
                  <a:prstClr val="white"/>
                </a:solidFill>
                <a:latin typeface="Calibri"/>
              </a:rPr>
              <a:t>-organization of program</a:t>
            </a:r>
            <a:endParaRPr lang="en-US" sz="1200" dirty="0">
              <a:solidFill>
                <a:prstClr val="white"/>
              </a:solidFill>
              <a:latin typeface="Calibri"/>
            </a:endParaRPr>
          </a:p>
        </p:txBody>
      </p:sp>
      <p:sp>
        <p:nvSpPr>
          <p:cNvPr id="23" name="TextBox 22"/>
          <p:cNvSpPr txBox="1"/>
          <p:nvPr/>
        </p:nvSpPr>
        <p:spPr>
          <a:xfrm>
            <a:off x="228600" y="4267200"/>
            <a:ext cx="2667000" cy="1077218"/>
          </a:xfrm>
          <a:prstGeom prst="rect">
            <a:avLst/>
          </a:prstGeom>
          <a:noFill/>
        </p:spPr>
        <p:txBody>
          <a:bodyPr wrap="square" rtlCol="0">
            <a:spAutoFit/>
          </a:bodyPr>
          <a:lstStyle/>
          <a:p>
            <a:pPr algn="r" defTabSz="914400"/>
            <a:r>
              <a:rPr lang="en-US" sz="1600" dirty="0" smtClean="0">
                <a:solidFill>
                  <a:prstClr val="white"/>
                </a:solidFill>
                <a:latin typeface="Calibri"/>
              </a:rPr>
              <a:t>Con’s:</a:t>
            </a:r>
            <a:endParaRPr lang="en-US" sz="1200" dirty="0">
              <a:solidFill>
                <a:prstClr val="white"/>
              </a:solidFill>
              <a:latin typeface="Calibri"/>
            </a:endParaRPr>
          </a:p>
          <a:p>
            <a:pPr algn="r" defTabSz="914400"/>
            <a:r>
              <a:rPr lang="en-US" sz="1200" dirty="0" smtClean="0">
                <a:solidFill>
                  <a:prstClr val="white"/>
                </a:solidFill>
                <a:latin typeface="Calibri"/>
              </a:rPr>
              <a:t>-not distinctly related to existing YMCA</a:t>
            </a:r>
          </a:p>
          <a:p>
            <a:pPr algn="r" defTabSz="914400"/>
            <a:r>
              <a:rPr lang="en-US" sz="1200" dirty="0" smtClean="0">
                <a:solidFill>
                  <a:prstClr val="white"/>
                </a:solidFill>
                <a:latin typeface="Calibri"/>
              </a:rPr>
              <a:t>-entryway is obscured</a:t>
            </a:r>
          </a:p>
          <a:p>
            <a:pPr algn="r" defTabSz="914400"/>
            <a:r>
              <a:rPr lang="en-US" sz="1200" dirty="0" smtClean="0">
                <a:solidFill>
                  <a:prstClr val="white"/>
                </a:solidFill>
                <a:latin typeface="Calibri"/>
              </a:rPr>
              <a:t>-seniors are combined with rest of the building</a:t>
            </a:r>
            <a:endParaRPr lang="en-US" sz="1200" dirty="0">
              <a:solidFill>
                <a:prstClr val="white"/>
              </a:solidFill>
              <a:latin typeface="Calibri"/>
            </a:endParaRPr>
          </a:p>
        </p:txBody>
      </p:sp>
      <p:sp>
        <p:nvSpPr>
          <p:cNvPr id="24" name="TextBox 23"/>
          <p:cNvSpPr txBox="1"/>
          <p:nvPr/>
        </p:nvSpPr>
        <p:spPr>
          <a:xfrm>
            <a:off x="3200400" y="4267200"/>
            <a:ext cx="2667000" cy="1077218"/>
          </a:xfrm>
          <a:prstGeom prst="rect">
            <a:avLst/>
          </a:prstGeom>
          <a:noFill/>
        </p:spPr>
        <p:txBody>
          <a:bodyPr wrap="square" rtlCol="0">
            <a:spAutoFit/>
          </a:bodyPr>
          <a:lstStyle/>
          <a:p>
            <a:pPr algn="r" defTabSz="914400"/>
            <a:r>
              <a:rPr lang="en-US" sz="1600" dirty="0" smtClean="0">
                <a:solidFill>
                  <a:prstClr val="white"/>
                </a:solidFill>
                <a:latin typeface="Calibri"/>
              </a:rPr>
              <a:t>Con’s:</a:t>
            </a:r>
            <a:endParaRPr lang="en-US" sz="1600" dirty="0">
              <a:solidFill>
                <a:prstClr val="white"/>
              </a:solidFill>
              <a:latin typeface="Calibri"/>
            </a:endParaRPr>
          </a:p>
          <a:p>
            <a:pPr algn="r" defTabSz="914400"/>
            <a:r>
              <a:rPr lang="en-US" sz="1200" dirty="0" smtClean="0">
                <a:solidFill>
                  <a:prstClr val="white"/>
                </a:solidFill>
                <a:latin typeface="Calibri"/>
              </a:rPr>
              <a:t>-spread out – does not respect the conservation land</a:t>
            </a:r>
          </a:p>
          <a:p>
            <a:pPr algn="r" defTabSz="914400"/>
            <a:r>
              <a:rPr lang="en-US" sz="1200" dirty="0" smtClean="0">
                <a:solidFill>
                  <a:prstClr val="white"/>
                </a:solidFill>
                <a:latin typeface="Calibri"/>
              </a:rPr>
              <a:t>-lots of tree removal</a:t>
            </a:r>
          </a:p>
          <a:p>
            <a:pPr algn="r" defTabSz="914400"/>
            <a:r>
              <a:rPr lang="en-US" sz="1200" dirty="0" smtClean="0">
                <a:solidFill>
                  <a:prstClr val="white"/>
                </a:solidFill>
                <a:latin typeface="Calibri"/>
              </a:rPr>
              <a:t>- Orientation is close to softball field</a:t>
            </a:r>
            <a:endParaRPr lang="en-US" sz="1200" dirty="0">
              <a:solidFill>
                <a:prstClr val="white"/>
              </a:solidFill>
              <a:latin typeface="Calibri"/>
            </a:endParaRPr>
          </a:p>
        </p:txBody>
      </p:sp>
      <p:sp>
        <p:nvSpPr>
          <p:cNvPr id="31" name="TextBox 30"/>
          <p:cNvSpPr txBox="1"/>
          <p:nvPr/>
        </p:nvSpPr>
        <p:spPr>
          <a:xfrm>
            <a:off x="6172200" y="4267200"/>
            <a:ext cx="2667000" cy="1446550"/>
          </a:xfrm>
          <a:prstGeom prst="rect">
            <a:avLst/>
          </a:prstGeom>
          <a:noFill/>
        </p:spPr>
        <p:txBody>
          <a:bodyPr wrap="square" rtlCol="0">
            <a:spAutoFit/>
          </a:bodyPr>
          <a:lstStyle/>
          <a:p>
            <a:pPr algn="r" defTabSz="914400"/>
            <a:r>
              <a:rPr lang="en-US" sz="1600" dirty="0" smtClean="0">
                <a:solidFill>
                  <a:prstClr val="white"/>
                </a:solidFill>
                <a:latin typeface="Calibri"/>
              </a:rPr>
              <a:t>Con’s:</a:t>
            </a:r>
            <a:endParaRPr lang="en-US" sz="1200" dirty="0">
              <a:solidFill>
                <a:prstClr val="white"/>
              </a:solidFill>
              <a:latin typeface="Calibri"/>
            </a:endParaRPr>
          </a:p>
          <a:p>
            <a:pPr algn="r" defTabSz="914400"/>
            <a:r>
              <a:rPr lang="en-US" sz="1200" dirty="0" smtClean="0">
                <a:solidFill>
                  <a:prstClr val="white"/>
                </a:solidFill>
                <a:latin typeface="Calibri"/>
              </a:rPr>
              <a:t>-program is split into 2 buildings (may not be efficient)</a:t>
            </a:r>
          </a:p>
          <a:p>
            <a:pPr algn="r" defTabSz="914400"/>
            <a:r>
              <a:rPr lang="en-US" sz="1200" dirty="0" smtClean="0">
                <a:solidFill>
                  <a:prstClr val="white"/>
                </a:solidFill>
                <a:latin typeface="Calibri"/>
              </a:rPr>
              <a:t>-does not relate to existing YMCA</a:t>
            </a:r>
          </a:p>
          <a:p>
            <a:pPr algn="r" defTabSz="914400"/>
            <a:r>
              <a:rPr lang="en-US" sz="1200" dirty="0" smtClean="0">
                <a:solidFill>
                  <a:prstClr val="white"/>
                </a:solidFill>
                <a:latin typeface="Calibri"/>
              </a:rPr>
              <a:t>-seniors must access their building separately</a:t>
            </a:r>
          </a:p>
          <a:p>
            <a:pPr algn="r" defTabSz="914400"/>
            <a:endParaRPr lang="en-US" sz="1200" dirty="0">
              <a:solidFill>
                <a:prstClr val="white"/>
              </a:solidFill>
              <a:latin typeface="Calibri"/>
            </a:endParaRPr>
          </a:p>
        </p:txBody>
      </p:sp>
      <p:pic>
        <p:nvPicPr>
          <p:cNvPr id="32" name="Picture 3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600" y="1650792"/>
            <a:ext cx="2765877" cy="2464008"/>
          </a:xfrm>
          <a:prstGeom prst="rect">
            <a:avLst/>
          </a:prstGeom>
        </p:spPr>
      </p:pic>
      <p:sp>
        <p:nvSpPr>
          <p:cNvPr id="20" name="TextBox 19"/>
          <p:cNvSpPr txBox="1"/>
          <p:nvPr/>
        </p:nvSpPr>
        <p:spPr>
          <a:xfrm>
            <a:off x="228599" y="0"/>
            <a:ext cx="2781837" cy="1415772"/>
          </a:xfrm>
          <a:prstGeom prst="rect">
            <a:avLst/>
          </a:prstGeom>
          <a:noFill/>
        </p:spPr>
        <p:txBody>
          <a:bodyPr wrap="square" rtlCol="0">
            <a:spAutoFit/>
          </a:bodyPr>
          <a:lstStyle/>
          <a:p>
            <a:pPr defTabSz="914400"/>
            <a:r>
              <a:rPr lang="en-US" dirty="0" smtClean="0">
                <a:solidFill>
                  <a:prstClr val="white"/>
                </a:solidFill>
                <a:latin typeface="Calibri"/>
              </a:rPr>
              <a:t>SCHEME 1</a:t>
            </a:r>
          </a:p>
          <a:p>
            <a:pPr defTabSz="914400"/>
            <a:endParaRPr lang="en-US" sz="1600" dirty="0">
              <a:solidFill>
                <a:prstClr val="white"/>
              </a:solidFill>
              <a:latin typeface="Calibri"/>
            </a:endParaRPr>
          </a:p>
          <a:p>
            <a:pPr defTabSz="914400"/>
            <a:r>
              <a:rPr lang="en-US" sz="1600" dirty="0" smtClean="0">
                <a:solidFill>
                  <a:prstClr val="white"/>
                </a:solidFill>
                <a:latin typeface="Calibri"/>
              </a:rPr>
              <a:t>Pro’s:</a:t>
            </a:r>
          </a:p>
          <a:p>
            <a:pPr defTabSz="914400"/>
            <a:r>
              <a:rPr lang="en-US" sz="1200" dirty="0" smtClean="0">
                <a:solidFill>
                  <a:prstClr val="white"/>
                </a:solidFill>
                <a:latin typeface="Calibri"/>
              </a:rPr>
              <a:t>-courtyard scheme – centralized</a:t>
            </a:r>
          </a:p>
          <a:p>
            <a:pPr defTabSz="914400"/>
            <a:r>
              <a:rPr lang="en-US" sz="1200" dirty="0" smtClean="0">
                <a:solidFill>
                  <a:prstClr val="white"/>
                </a:solidFill>
                <a:latin typeface="Calibri"/>
              </a:rPr>
              <a:t>-protects conservation land (condensed)</a:t>
            </a:r>
          </a:p>
          <a:p>
            <a:pPr defTabSz="914400"/>
            <a:r>
              <a:rPr lang="en-US" sz="1200" dirty="0" smtClean="0">
                <a:solidFill>
                  <a:prstClr val="white"/>
                </a:solidFill>
                <a:latin typeface="Calibri"/>
              </a:rPr>
              <a:t>-distinct division of program</a:t>
            </a:r>
            <a:endParaRPr lang="en-US" sz="1200" dirty="0">
              <a:solidFill>
                <a:prstClr val="white"/>
              </a:solidFill>
              <a:latin typeface="Calibri"/>
            </a:endParaRPr>
          </a:p>
        </p:txBody>
      </p:sp>
      <p:sp>
        <p:nvSpPr>
          <p:cNvPr id="4" name="TextBox 3"/>
          <p:cNvSpPr txBox="1"/>
          <p:nvPr/>
        </p:nvSpPr>
        <p:spPr>
          <a:xfrm>
            <a:off x="0" y="5713750"/>
            <a:ext cx="9144000" cy="461665"/>
          </a:xfrm>
          <a:prstGeom prst="rect">
            <a:avLst/>
          </a:prstGeom>
          <a:noFill/>
        </p:spPr>
        <p:txBody>
          <a:bodyPr wrap="square" rtlCol="0">
            <a:spAutoFit/>
          </a:bodyPr>
          <a:lstStyle/>
          <a:p>
            <a:pPr algn="ctr" defTabSz="914400"/>
            <a:r>
              <a:rPr lang="en-US" sz="2400" dirty="0" smtClean="0">
                <a:solidFill>
                  <a:prstClr val="white"/>
                </a:solidFill>
                <a:latin typeface="Calibri"/>
              </a:rPr>
              <a:t>SELECTION: SCHEME 2</a:t>
            </a:r>
            <a:endParaRPr lang="en-US" sz="2400" dirty="0">
              <a:solidFill>
                <a:prstClr val="white"/>
              </a:solidFill>
              <a:latin typeface="Calibri"/>
            </a:endParaRPr>
          </a:p>
        </p:txBody>
      </p:sp>
    </p:spTree>
    <p:extLst>
      <p:ext uri="{BB962C8B-B14F-4D97-AF65-F5344CB8AC3E}">
        <p14:creationId xmlns:p14="http://schemas.microsoft.com/office/powerpoint/2010/main" val="377933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Box 3"/>
          <p:cNvSpPr txBox="1"/>
          <p:nvPr/>
        </p:nvSpPr>
        <p:spPr>
          <a:xfrm>
            <a:off x="5638800" y="5225534"/>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Scheme Development</a:t>
            </a:r>
            <a:endParaRPr lang="en-US" dirty="0">
              <a:solidFill>
                <a:prstClr val="white"/>
              </a:solidFill>
              <a:latin typeface="Century Gothic" pitchFamily="34" charset="0"/>
            </a:endParaRPr>
          </a:p>
        </p:txBody>
      </p:sp>
      <p:sp>
        <p:nvSpPr>
          <p:cNvPr id="5" name="TextBox 4"/>
          <p:cNvSpPr txBox="1"/>
          <p:nvPr/>
        </p:nvSpPr>
        <p:spPr>
          <a:xfrm>
            <a:off x="6096000" y="55142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pic>
        <p:nvPicPr>
          <p:cNvPr id="18" name="Picture 1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815622" y="457201"/>
            <a:ext cx="2579556" cy="2930604"/>
          </a:xfrm>
          <a:prstGeom prst="rect">
            <a:avLst/>
          </a:prstGeom>
        </p:spPr>
      </p:pic>
      <p:pic>
        <p:nvPicPr>
          <p:cNvPr id="19" name="Picture 1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555131" y="457200"/>
            <a:ext cx="2281794" cy="2930603"/>
          </a:xfrm>
          <a:prstGeom prst="rect">
            <a:avLst/>
          </a:prstGeom>
        </p:spPr>
      </p:pic>
      <p:pic>
        <p:nvPicPr>
          <p:cNvPr id="20" name="Picture 1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725" y="457200"/>
            <a:ext cx="3278875" cy="2911569"/>
          </a:xfrm>
          <a:prstGeom prst="rect">
            <a:avLst/>
          </a:prstGeom>
          <a:solidFill>
            <a:srgbClr val="FFFFFF">
              <a:shade val="85000"/>
            </a:srgbClr>
          </a:solidFill>
          <a:ln w="127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1" name="Group 20"/>
          <p:cNvGrpSpPr/>
          <p:nvPr/>
        </p:nvGrpSpPr>
        <p:grpSpPr>
          <a:xfrm>
            <a:off x="5715001" y="3562066"/>
            <a:ext cx="3124199" cy="1326802"/>
            <a:chOff x="457199" y="4800600"/>
            <a:chExt cx="4267201" cy="1812216"/>
          </a:xfrm>
        </p:grpSpPr>
        <p:pic>
          <p:nvPicPr>
            <p:cNvPr id="22" name="Picture 21"/>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65581" y="4876800"/>
              <a:ext cx="3451989" cy="1662500"/>
            </a:xfrm>
            <a:prstGeom prst="rect">
              <a:avLst/>
            </a:prstGeom>
          </p:spPr>
        </p:pic>
        <p:pic>
          <p:nvPicPr>
            <p:cNvPr id="23" name="Picture 22"/>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461137" y="5733826"/>
              <a:ext cx="545324" cy="831250"/>
            </a:xfrm>
            <a:prstGeom prst="rect">
              <a:avLst/>
            </a:prstGeom>
          </p:spPr>
        </p:pic>
        <p:sp>
          <p:nvSpPr>
            <p:cNvPr id="24" name="TextBox 23"/>
            <p:cNvSpPr txBox="1"/>
            <p:nvPr/>
          </p:nvSpPr>
          <p:spPr>
            <a:xfrm>
              <a:off x="500119" y="6107668"/>
              <a:ext cx="1600200" cy="369332"/>
            </a:xfrm>
            <a:prstGeom prst="rect">
              <a:avLst/>
            </a:prstGeom>
            <a:noFill/>
          </p:spPr>
          <p:txBody>
            <a:bodyPr wrap="square" rtlCol="0">
              <a:spAutoFit/>
            </a:bodyPr>
            <a:lstStyle/>
            <a:p>
              <a:pPr defTabSz="914400"/>
              <a:r>
                <a:rPr lang="en-US" dirty="0" smtClean="0">
                  <a:solidFill>
                    <a:prstClr val="white"/>
                  </a:solidFill>
                  <a:latin typeface="Calibri"/>
                </a:rPr>
                <a:t>zoning</a:t>
              </a:r>
              <a:endParaRPr lang="en-US" dirty="0">
                <a:solidFill>
                  <a:prstClr val="white"/>
                </a:solidFill>
                <a:latin typeface="Calibri"/>
              </a:endParaRPr>
            </a:p>
          </p:txBody>
        </p:sp>
        <p:sp>
          <p:nvSpPr>
            <p:cNvPr id="25" name="TextBox 24"/>
            <p:cNvSpPr txBox="1"/>
            <p:nvPr/>
          </p:nvSpPr>
          <p:spPr>
            <a:xfrm>
              <a:off x="3733800" y="5731614"/>
              <a:ext cx="990600" cy="881202"/>
            </a:xfrm>
            <a:prstGeom prst="rect">
              <a:avLst/>
            </a:prstGeom>
            <a:noFill/>
          </p:spPr>
          <p:txBody>
            <a:bodyPr wrap="square" rtlCol="0">
              <a:spAutoFit/>
            </a:bodyPr>
            <a:lstStyle/>
            <a:p>
              <a:pPr defTabSz="914400"/>
              <a:r>
                <a:rPr lang="en-US" sz="600" dirty="0" smtClean="0">
                  <a:solidFill>
                    <a:prstClr val="white"/>
                  </a:solidFill>
                  <a:latin typeface="Calibri"/>
                </a:rPr>
                <a:t>Entry</a:t>
              </a:r>
            </a:p>
            <a:p>
              <a:pPr defTabSz="914400"/>
              <a:r>
                <a:rPr lang="en-US" sz="600" dirty="0" smtClean="0">
                  <a:solidFill>
                    <a:prstClr val="white"/>
                  </a:solidFill>
                  <a:latin typeface="Calibri"/>
                </a:rPr>
                <a:t>Senior Center</a:t>
              </a:r>
            </a:p>
            <a:p>
              <a:pPr defTabSz="914400"/>
              <a:r>
                <a:rPr lang="en-US" sz="600" dirty="0" smtClean="0">
                  <a:solidFill>
                    <a:prstClr val="white"/>
                  </a:solidFill>
                  <a:latin typeface="Calibri"/>
                </a:rPr>
                <a:t>Recreation</a:t>
              </a:r>
            </a:p>
            <a:p>
              <a:pPr defTabSz="914400"/>
              <a:r>
                <a:rPr lang="en-US" sz="600" dirty="0" smtClean="0">
                  <a:solidFill>
                    <a:prstClr val="white"/>
                  </a:solidFill>
                  <a:latin typeface="Calibri"/>
                </a:rPr>
                <a:t>Community</a:t>
              </a:r>
            </a:p>
            <a:p>
              <a:pPr defTabSz="914400"/>
              <a:r>
                <a:rPr lang="en-US" sz="600" dirty="0" smtClean="0">
                  <a:solidFill>
                    <a:prstClr val="white"/>
                  </a:solidFill>
                  <a:latin typeface="Calibri"/>
                </a:rPr>
                <a:t>Greenhouse</a:t>
              </a:r>
            </a:p>
            <a:p>
              <a:pPr defTabSz="914400"/>
              <a:endParaRPr lang="en-US" sz="800" dirty="0">
                <a:solidFill>
                  <a:prstClr val="white"/>
                </a:solidFill>
                <a:latin typeface="Calibri"/>
              </a:endParaRPr>
            </a:p>
          </p:txBody>
        </p:sp>
        <p:sp>
          <p:nvSpPr>
            <p:cNvPr id="26" name="Rectangle 25"/>
            <p:cNvSpPr/>
            <p:nvPr/>
          </p:nvSpPr>
          <p:spPr>
            <a:xfrm>
              <a:off x="457199" y="4800600"/>
              <a:ext cx="4267199" cy="17454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grpSp>
        <p:nvGrpSpPr>
          <p:cNvPr id="27" name="Group 26"/>
          <p:cNvGrpSpPr/>
          <p:nvPr/>
        </p:nvGrpSpPr>
        <p:grpSpPr>
          <a:xfrm>
            <a:off x="3821236" y="3587961"/>
            <a:ext cx="1762688" cy="2508039"/>
            <a:chOff x="3761086" y="3427643"/>
            <a:chExt cx="2199065" cy="2934533"/>
          </a:xfrm>
        </p:grpSpPr>
        <p:pic>
          <p:nvPicPr>
            <p:cNvPr id="28" name="Picture 2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761086" y="3427643"/>
              <a:ext cx="2199065" cy="2934533"/>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9" name="TextBox 28"/>
            <p:cNvSpPr txBox="1"/>
            <p:nvPr/>
          </p:nvSpPr>
          <p:spPr>
            <a:xfrm>
              <a:off x="3830839" y="3518069"/>
              <a:ext cx="1099532" cy="369332"/>
            </a:xfrm>
            <a:prstGeom prst="rect">
              <a:avLst/>
            </a:prstGeom>
            <a:noFill/>
            <a:ln w="28575">
              <a:solidFill>
                <a:schemeClr val="tx1"/>
              </a:solidFill>
            </a:ln>
          </p:spPr>
          <p:txBody>
            <a:bodyPr wrap="square" rtlCol="0">
              <a:spAutoFit/>
            </a:bodyPr>
            <a:lstStyle/>
            <a:p>
              <a:pPr defTabSz="914400"/>
              <a:r>
                <a:rPr lang="en-US" dirty="0" smtClean="0">
                  <a:solidFill>
                    <a:prstClr val="white"/>
                  </a:solidFill>
                  <a:latin typeface="Calibri"/>
                </a:rPr>
                <a:t>zoning</a:t>
              </a:r>
              <a:endParaRPr lang="en-US" dirty="0">
                <a:solidFill>
                  <a:prstClr val="white"/>
                </a:solidFill>
                <a:latin typeface="Calibri"/>
              </a:endParaRPr>
            </a:p>
          </p:txBody>
        </p:sp>
        <p:sp>
          <p:nvSpPr>
            <p:cNvPr id="30" name="TextBox 29"/>
            <p:cNvSpPr txBox="1"/>
            <p:nvPr/>
          </p:nvSpPr>
          <p:spPr>
            <a:xfrm>
              <a:off x="4135636" y="5562599"/>
              <a:ext cx="794734" cy="668517"/>
            </a:xfrm>
            <a:prstGeom prst="rect">
              <a:avLst/>
            </a:prstGeom>
            <a:noFill/>
            <a:ln w="28575">
              <a:solidFill>
                <a:schemeClr val="tx1"/>
              </a:solidFill>
            </a:ln>
          </p:spPr>
          <p:txBody>
            <a:bodyPr wrap="square" rtlCol="0">
              <a:spAutoFit/>
            </a:bodyPr>
            <a:lstStyle/>
            <a:p>
              <a:pPr defTabSz="914400"/>
              <a:r>
                <a:rPr lang="en-US" sz="600" dirty="0" smtClean="0">
                  <a:solidFill>
                    <a:prstClr val="white"/>
                  </a:solidFill>
                  <a:latin typeface="Calibri"/>
                </a:rPr>
                <a:t>Entry</a:t>
              </a:r>
            </a:p>
            <a:p>
              <a:pPr defTabSz="914400"/>
              <a:r>
                <a:rPr lang="en-US" sz="600" dirty="0" smtClean="0">
                  <a:solidFill>
                    <a:prstClr val="white"/>
                  </a:solidFill>
                  <a:latin typeface="Calibri"/>
                </a:rPr>
                <a:t>Senior Center</a:t>
              </a:r>
            </a:p>
            <a:p>
              <a:pPr defTabSz="914400"/>
              <a:r>
                <a:rPr lang="en-US" sz="600" dirty="0" smtClean="0">
                  <a:solidFill>
                    <a:prstClr val="white"/>
                  </a:solidFill>
                  <a:latin typeface="Calibri"/>
                </a:rPr>
                <a:t>Recreation</a:t>
              </a:r>
            </a:p>
            <a:p>
              <a:pPr defTabSz="914400"/>
              <a:r>
                <a:rPr lang="en-US" sz="600" dirty="0" smtClean="0">
                  <a:solidFill>
                    <a:prstClr val="white"/>
                  </a:solidFill>
                  <a:latin typeface="Calibri"/>
                </a:rPr>
                <a:t>Community</a:t>
              </a:r>
            </a:p>
            <a:p>
              <a:pPr defTabSz="914400"/>
              <a:r>
                <a:rPr lang="en-US" sz="600" dirty="0" smtClean="0">
                  <a:solidFill>
                    <a:prstClr val="white"/>
                  </a:solidFill>
                  <a:latin typeface="Calibri"/>
                </a:rPr>
                <a:t>Greenhouse</a:t>
              </a:r>
            </a:p>
          </p:txBody>
        </p:sp>
      </p:grpSp>
      <p:pic>
        <p:nvPicPr>
          <p:cNvPr id="31" name="Picture 30"/>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378725" y="3581400"/>
            <a:ext cx="3266121" cy="2555148"/>
          </a:xfrm>
          <a:prstGeom prst="rect">
            <a:avLst/>
          </a:prstGeom>
        </p:spPr>
      </p:pic>
      <p:sp>
        <p:nvSpPr>
          <p:cNvPr id="32" name="TextBox 31"/>
          <p:cNvSpPr txBox="1"/>
          <p:nvPr/>
        </p:nvSpPr>
        <p:spPr>
          <a:xfrm>
            <a:off x="5791200" y="470356"/>
            <a:ext cx="228600" cy="215444"/>
          </a:xfrm>
          <a:prstGeom prst="rect">
            <a:avLst/>
          </a:prstGeom>
          <a:noFill/>
        </p:spPr>
        <p:txBody>
          <a:bodyPr wrap="square" rtlCol="0">
            <a:spAutoFit/>
          </a:bodyPr>
          <a:lstStyle/>
          <a:p>
            <a:pPr defTabSz="914400"/>
            <a:r>
              <a:rPr lang="en-US" sz="800" dirty="0">
                <a:solidFill>
                  <a:prstClr val="black"/>
                </a:solidFill>
                <a:latin typeface="Calibri"/>
              </a:rPr>
              <a:t>A</a:t>
            </a:r>
          </a:p>
        </p:txBody>
      </p:sp>
      <p:sp>
        <p:nvSpPr>
          <p:cNvPr id="33" name="TextBox 32"/>
          <p:cNvSpPr txBox="1"/>
          <p:nvPr/>
        </p:nvSpPr>
        <p:spPr>
          <a:xfrm>
            <a:off x="6096000" y="990600"/>
            <a:ext cx="228600" cy="215444"/>
          </a:xfrm>
          <a:prstGeom prst="rect">
            <a:avLst/>
          </a:prstGeom>
          <a:noFill/>
        </p:spPr>
        <p:txBody>
          <a:bodyPr wrap="square" rtlCol="0">
            <a:spAutoFit/>
          </a:bodyPr>
          <a:lstStyle/>
          <a:p>
            <a:pPr defTabSz="914400"/>
            <a:r>
              <a:rPr lang="en-US" sz="800" dirty="0">
                <a:solidFill>
                  <a:prstClr val="black"/>
                </a:solidFill>
                <a:latin typeface="Calibri"/>
              </a:rPr>
              <a:t>B</a:t>
            </a:r>
          </a:p>
        </p:txBody>
      </p:sp>
      <p:sp>
        <p:nvSpPr>
          <p:cNvPr id="34" name="TextBox 33"/>
          <p:cNvSpPr txBox="1"/>
          <p:nvPr/>
        </p:nvSpPr>
        <p:spPr>
          <a:xfrm>
            <a:off x="8305800" y="470356"/>
            <a:ext cx="228600" cy="215444"/>
          </a:xfrm>
          <a:prstGeom prst="rect">
            <a:avLst/>
          </a:prstGeom>
          <a:noFill/>
        </p:spPr>
        <p:txBody>
          <a:bodyPr wrap="square" rtlCol="0">
            <a:spAutoFit/>
          </a:bodyPr>
          <a:lstStyle/>
          <a:p>
            <a:pPr defTabSz="914400"/>
            <a:r>
              <a:rPr lang="en-US" sz="800" dirty="0">
                <a:solidFill>
                  <a:prstClr val="black"/>
                </a:solidFill>
                <a:latin typeface="Calibri"/>
              </a:rPr>
              <a:t>A</a:t>
            </a:r>
          </a:p>
        </p:txBody>
      </p:sp>
      <p:sp>
        <p:nvSpPr>
          <p:cNvPr id="35" name="TextBox 34"/>
          <p:cNvSpPr txBox="1"/>
          <p:nvPr/>
        </p:nvSpPr>
        <p:spPr>
          <a:xfrm>
            <a:off x="8686800" y="1066800"/>
            <a:ext cx="228600" cy="215444"/>
          </a:xfrm>
          <a:prstGeom prst="rect">
            <a:avLst/>
          </a:prstGeom>
          <a:noFill/>
        </p:spPr>
        <p:txBody>
          <a:bodyPr wrap="square" rtlCol="0">
            <a:spAutoFit/>
          </a:bodyPr>
          <a:lstStyle/>
          <a:p>
            <a:pPr defTabSz="914400"/>
            <a:r>
              <a:rPr lang="en-US" sz="800" dirty="0">
                <a:solidFill>
                  <a:prstClr val="black"/>
                </a:solidFill>
                <a:latin typeface="Calibri"/>
              </a:rPr>
              <a:t>B</a:t>
            </a:r>
          </a:p>
        </p:txBody>
      </p:sp>
      <p:sp>
        <p:nvSpPr>
          <p:cNvPr id="36" name="TextBox 35"/>
          <p:cNvSpPr txBox="1"/>
          <p:nvPr/>
        </p:nvSpPr>
        <p:spPr>
          <a:xfrm>
            <a:off x="3799912" y="3124200"/>
            <a:ext cx="1762688" cy="276999"/>
          </a:xfrm>
          <a:prstGeom prst="rect">
            <a:avLst/>
          </a:prstGeom>
          <a:noFill/>
        </p:spPr>
        <p:txBody>
          <a:bodyPr wrap="square" rtlCol="0">
            <a:spAutoFit/>
          </a:bodyPr>
          <a:lstStyle/>
          <a:p>
            <a:pPr defTabSz="914400"/>
            <a:r>
              <a:rPr lang="en-US" sz="1200" dirty="0" smtClean="0">
                <a:solidFill>
                  <a:prstClr val="black"/>
                </a:solidFill>
                <a:latin typeface="Calibri"/>
              </a:rPr>
              <a:t>first floor plan</a:t>
            </a:r>
            <a:endParaRPr lang="en-US" sz="1200" dirty="0">
              <a:solidFill>
                <a:prstClr val="black"/>
              </a:solidFill>
              <a:latin typeface="Calibri"/>
            </a:endParaRPr>
          </a:p>
        </p:txBody>
      </p:sp>
      <p:sp>
        <p:nvSpPr>
          <p:cNvPr id="37" name="TextBox 36"/>
          <p:cNvSpPr txBox="1"/>
          <p:nvPr/>
        </p:nvSpPr>
        <p:spPr>
          <a:xfrm>
            <a:off x="6543112" y="3124200"/>
            <a:ext cx="1762688" cy="261610"/>
          </a:xfrm>
          <a:prstGeom prst="rect">
            <a:avLst/>
          </a:prstGeom>
          <a:noFill/>
        </p:spPr>
        <p:txBody>
          <a:bodyPr wrap="square" rtlCol="0">
            <a:spAutoFit/>
          </a:bodyPr>
          <a:lstStyle/>
          <a:p>
            <a:pPr defTabSz="914400"/>
            <a:r>
              <a:rPr lang="en-US" sz="1100" dirty="0" smtClean="0">
                <a:solidFill>
                  <a:prstClr val="black"/>
                </a:solidFill>
                <a:latin typeface="Calibri"/>
              </a:rPr>
              <a:t>second floor plan</a:t>
            </a:r>
            <a:endParaRPr lang="en-US" sz="1100" dirty="0">
              <a:solidFill>
                <a:prstClr val="black"/>
              </a:solidFill>
              <a:latin typeface="Calibri"/>
            </a:endParaRPr>
          </a:p>
        </p:txBody>
      </p:sp>
      <p:sp>
        <p:nvSpPr>
          <p:cNvPr id="38" name="TextBox 37"/>
          <p:cNvSpPr txBox="1"/>
          <p:nvPr/>
        </p:nvSpPr>
        <p:spPr>
          <a:xfrm>
            <a:off x="3124200" y="5867400"/>
            <a:ext cx="1762688" cy="276999"/>
          </a:xfrm>
          <a:prstGeom prst="rect">
            <a:avLst/>
          </a:prstGeom>
          <a:noFill/>
        </p:spPr>
        <p:txBody>
          <a:bodyPr wrap="square" rtlCol="0">
            <a:spAutoFit/>
          </a:bodyPr>
          <a:lstStyle/>
          <a:p>
            <a:pPr defTabSz="914400"/>
            <a:r>
              <a:rPr lang="en-US" sz="1200" dirty="0" smtClean="0">
                <a:solidFill>
                  <a:prstClr val="black"/>
                </a:solidFill>
                <a:latin typeface="Calibri"/>
              </a:rPr>
              <a:t>axon</a:t>
            </a:r>
            <a:endParaRPr lang="en-US" sz="1200" dirty="0">
              <a:solidFill>
                <a:prstClr val="black"/>
              </a:solidFill>
              <a:latin typeface="Calibri"/>
            </a:endParaRPr>
          </a:p>
        </p:txBody>
      </p:sp>
      <p:sp>
        <p:nvSpPr>
          <p:cNvPr id="39" name="Rectangle 38"/>
          <p:cNvSpPr/>
          <p:nvPr/>
        </p:nvSpPr>
        <p:spPr>
          <a:xfrm>
            <a:off x="6984812" y="3722945"/>
            <a:ext cx="406588" cy="31565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400"/>
            <a:endParaRPr lang="en-US">
              <a:solidFill>
                <a:prstClr val="white"/>
              </a:solidFill>
              <a:latin typeface="Calibri"/>
            </a:endParaRPr>
          </a:p>
        </p:txBody>
      </p:sp>
      <p:sp>
        <p:nvSpPr>
          <p:cNvPr id="40" name="Rectangle 39"/>
          <p:cNvSpPr/>
          <p:nvPr/>
        </p:nvSpPr>
        <p:spPr>
          <a:xfrm>
            <a:off x="4272678" y="4731040"/>
            <a:ext cx="406588" cy="31565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400"/>
            <a:endParaRPr lang="en-US">
              <a:solidFill>
                <a:prstClr val="white"/>
              </a:solidFill>
              <a:latin typeface="Calibri"/>
            </a:endParaRPr>
          </a:p>
        </p:txBody>
      </p:sp>
    </p:spTree>
    <p:extLst>
      <p:ext uri="{BB962C8B-B14F-4D97-AF65-F5344CB8AC3E}">
        <p14:creationId xmlns:p14="http://schemas.microsoft.com/office/powerpoint/2010/main" val="5030230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blolly.tiff"/>
          <p:cNvPicPr>
            <a:picLocks noChangeAspect="1"/>
          </p:cNvPicPr>
          <p:nvPr/>
        </p:nvPicPr>
        <p:blipFill>
          <a:blip r:embed="rId2"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3" name="Content Placeholder 2"/>
          <p:cNvSpPr>
            <a:spLocks noGrp="1"/>
          </p:cNvSpPr>
          <p:nvPr>
            <p:ph idx="1"/>
          </p:nvPr>
        </p:nvSpPr>
        <p:spPr>
          <a:xfrm>
            <a:off x="457200" y="1600200"/>
            <a:ext cx="8686800" cy="4525963"/>
          </a:xfrm>
        </p:spPr>
        <p:txBody>
          <a:bodyPr>
            <a:normAutofit/>
          </a:bodyPr>
          <a:lstStyle/>
          <a:p>
            <a:pPr marL="0" indent="0">
              <a:buNone/>
            </a:pPr>
            <a:r>
              <a:rPr lang="en-GB" sz="4800" b="1" dirty="0">
                <a:solidFill>
                  <a:srgbClr val="FFFFFF"/>
                </a:solidFill>
              </a:rPr>
              <a:t>The world of architecture </a:t>
            </a:r>
            <a:r>
              <a:rPr lang="en-GB" sz="4800" b="1" dirty="0" smtClean="0">
                <a:solidFill>
                  <a:srgbClr val="FFFFFF"/>
                </a:solidFill>
              </a:rPr>
              <a:t>. . . </a:t>
            </a:r>
          </a:p>
          <a:p>
            <a:pPr marL="0" indent="0">
              <a:buNone/>
            </a:pPr>
            <a:r>
              <a:rPr lang="en-GB" sz="4800" b="1" dirty="0" smtClean="0">
                <a:solidFill>
                  <a:srgbClr val="FFFFFF"/>
                </a:solidFill>
              </a:rPr>
              <a:t>and </a:t>
            </a:r>
            <a:r>
              <a:rPr lang="en-GB" sz="4800" b="1" dirty="0">
                <a:solidFill>
                  <a:srgbClr val="FFFFFF"/>
                </a:solidFill>
              </a:rPr>
              <a:t>architectural education is of necessity </a:t>
            </a:r>
            <a:r>
              <a:rPr lang="en-GB" sz="4800" b="1" dirty="0" smtClean="0">
                <a:solidFill>
                  <a:srgbClr val="FFFFFF"/>
                </a:solidFill>
              </a:rPr>
              <a:t>. . . </a:t>
            </a:r>
          </a:p>
          <a:p>
            <a:pPr marL="0" indent="0">
              <a:buNone/>
            </a:pPr>
            <a:r>
              <a:rPr lang="en-GB" sz="6000" b="1" dirty="0" smtClean="0">
                <a:solidFill>
                  <a:srgbClr val="FFFFFF"/>
                </a:solidFill>
              </a:rPr>
              <a:t>changing</a:t>
            </a:r>
            <a:r>
              <a:rPr lang="en-GB" sz="6000" b="1" dirty="0">
                <a:solidFill>
                  <a:srgbClr val="FFFFFF"/>
                </a:solidFill>
              </a:rPr>
              <a:t>. </a:t>
            </a:r>
            <a:endParaRPr lang="en-US" sz="6000" b="1" dirty="0">
              <a:solidFill>
                <a:srgbClr val="FFFFFF"/>
              </a:solidFill>
            </a:endParaRPr>
          </a:p>
        </p:txBody>
      </p:sp>
    </p:spTree>
    <p:extLst>
      <p:ext uri="{BB962C8B-B14F-4D97-AF65-F5344CB8AC3E}">
        <p14:creationId xmlns:p14="http://schemas.microsoft.com/office/powerpoint/2010/main" val="416033928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6096000" y="65810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
        <p:nvSpPr>
          <p:cNvPr id="7" name="TextBox 6"/>
          <p:cNvSpPr txBox="1"/>
          <p:nvPr/>
        </p:nvSpPr>
        <p:spPr>
          <a:xfrm>
            <a:off x="6096000" y="6260068"/>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Preliminary Budget</a:t>
            </a:r>
            <a:endParaRPr lang="en-US" dirty="0">
              <a:solidFill>
                <a:prstClr val="white"/>
              </a:solidFill>
              <a:latin typeface="Century Gothic"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514873986"/>
              </p:ext>
            </p:extLst>
          </p:nvPr>
        </p:nvGraphicFramePr>
        <p:xfrm>
          <a:off x="1143000" y="304800"/>
          <a:ext cx="6553199" cy="5761521"/>
        </p:xfrm>
        <a:graphic>
          <a:graphicData uri="http://schemas.openxmlformats.org/drawingml/2006/table">
            <a:tbl>
              <a:tblPr bandRow="1">
                <a:tableStyleId>{D113A9D2-9D6B-4929-AA2D-F23B5EE8CBE7}</a:tableStyleId>
              </a:tblPr>
              <a:tblGrid>
                <a:gridCol w="754411"/>
                <a:gridCol w="2979388"/>
                <a:gridCol w="457200"/>
                <a:gridCol w="1447800"/>
                <a:gridCol w="914400"/>
              </a:tblGrid>
              <a:tr h="282242">
                <a:tc gridSpan="2">
                  <a:txBody>
                    <a:bodyPr/>
                    <a:lstStyle/>
                    <a:p>
                      <a:pPr algn="l" fontAlgn="b"/>
                      <a:r>
                        <a:rPr lang="en-US" sz="1800" u="none" strike="noStrike" dirty="0">
                          <a:effectLst/>
                        </a:rPr>
                        <a:t>Conceptualization Cost Estimate</a:t>
                      </a:r>
                      <a:endParaRPr lang="en-US" sz="1800" b="1" i="0" u="none" strike="noStrike" dirty="0">
                        <a:solidFill>
                          <a:srgbClr val="000000"/>
                        </a:solidFill>
                        <a:effectLst/>
                        <a:latin typeface="Calibri"/>
                      </a:endParaRPr>
                    </a:p>
                  </a:txBody>
                  <a:tcPr marL="11793" marR="11793" marT="11793" marB="0" anchor="b"/>
                </a:tc>
                <a:tc hMerge="1">
                  <a:txBody>
                    <a:bodyPr/>
                    <a:lstStyle/>
                    <a:p>
                      <a:endParaRPr lang="en-US"/>
                    </a:p>
                  </a:txBody>
                  <a:tcPr/>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dirty="0">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dirty="0">
                        <a:solidFill>
                          <a:srgbClr val="000000"/>
                        </a:solidFill>
                        <a:effectLst/>
                        <a:latin typeface="Calibri"/>
                      </a:endParaRPr>
                    </a:p>
                  </a:txBody>
                  <a:tcPr marL="11793" marR="11793" marT="11793" marB="0" anchor="b"/>
                </a:tc>
                <a:tc>
                  <a:txBody>
                    <a:bodyPr/>
                    <a:lstStyle/>
                    <a:p>
                      <a:pPr algn="l" fontAlgn="b"/>
                      <a:endParaRPr lang="en-US" sz="1400" b="0" i="0" u="none" strike="noStrike" dirty="0">
                        <a:solidFill>
                          <a:srgbClr val="000000"/>
                        </a:solidFill>
                        <a:effectLst/>
                        <a:latin typeface="Calibri"/>
                      </a:endParaRPr>
                    </a:p>
                  </a:txBody>
                  <a:tcPr marL="11793" marR="11793" marT="11793" marB="0" anchor="b"/>
                </a:tc>
              </a:tr>
              <a:tr h="222107">
                <a:tc>
                  <a:txBody>
                    <a:bodyPr/>
                    <a:lstStyle/>
                    <a:p>
                      <a:pPr algn="l" fontAlgn="b"/>
                      <a:endParaRPr lang="en-US" sz="1400" b="0" i="0" u="none" strike="noStrike" dirty="0">
                        <a:solidFill>
                          <a:srgbClr val="000000"/>
                        </a:solidFill>
                        <a:effectLst/>
                        <a:latin typeface="Calibri"/>
                      </a:endParaRPr>
                    </a:p>
                  </a:txBody>
                  <a:tcPr marL="11793" marR="11793" marT="11793" marB="0" anchor="b"/>
                </a:tc>
                <a:tc>
                  <a:txBody>
                    <a:bodyPr/>
                    <a:lstStyle/>
                    <a:p>
                      <a:pPr algn="l" fontAlgn="b"/>
                      <a:r>
                        <a:rPr lang="en-US" sz="1400" u="none" strike="noStrike" dirty="0">
                          <a:effectLst/>
                        </a:rPr>
                        <a:t>Base Cost </a:t>
                      </a:r>
                      <a:endParaRPr lang="en-US" sz="1400" b="0" i="0" u="none" strike="noStrike" dirty="0">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$145.65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dirty="0">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Premium Material Consideration</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$12.50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Adjusted Base Costs</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$158.15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dirty="0">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r>
              <a:tr h="264522">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Current Cost Multiplier</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1.03</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dirty="0">
                        <a:solidFill>
                          <a:srgbClr val="000000"/>
                        </a:solidFill>
                        <a:effectLst/>
                        <a:latin typeface="Calibri"/>
                      </a:endParaRPr>
                    </a:p>
                  </a:txBody>
                  <a:tcPr marL="11793" marR="11793" marT="11793" marB="0" anchor="b"/>
                </a:tc>
              </a:tr>
              <a:tr h="228600">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dirty="0">
                          <a:effectLst/>
                        </a:rPr>
                        <a:t>Local Conditions Multiplier (Providence)</a:t>
                      </a:r>
                      <a:endParaRPr lang="en-US" sz="1400" b="0" i="0" u="none" strike="noStrike" dirty="0">
                        <a:solidFill>
                          <a:srgbClr val="000000"/>
                        </a:solidFill>
                        <a:effectLst/>
                        <a:latin typeface="Calibri"/>
                      </a:endParaRPr>
                    </a:p>
                  </a:txBody>
                  <a:tcPr marL="11793" marR="11793" marT="11793" marB="0" anchor="b"/>
                </a:tc>
                <a:tc>
                  <a:txBody>
                    <a:bodyPr/>
                    <a:lstStyle/>
                    <a:p>
                      <a:pPr algn="l" fontAlgn="b"/>
                      <a:endParaRPr lang="en-US" sz="1400" b="0" i="0" u="none" strike="noStrike" dirty="0">
                        <a:solidFill>
                          <a:srgbClr val="000000"/>
                        </a:solidFill>
                        <a:effectLst/>
                        <a:latin typeface="Calibri"/>
                      </a:endParaRPr>
                    </a:p>
                  </a:txBody>
                  <a:tcPr marL="11793" marR="11793" marT="11793" marB="0" anchor="b"/>
                </a:tc>
                <a:tc>
                  <a:txBody>
                    <a:bodyPr/>
                    <a:lstStyle/>
                    <a:p>
                      <a:pPr algn="r" fontAlgn="b"/>
                      <a:r>
                        <a:rPr lang="en-US" sz="1400" u="none" strike="noStrike">
                          <a:effectLst/>
                        </a:rPr>
                        <a:t>1.07</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Adjusted Square Footage Costs</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$173.97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Elevator (Cab Type)</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ctr"/>
                      <a:r>
                        <a:rPr lang="en-US" sz="1400" u="none" strike="noStrike">
                          <a:effectLst/>
                        </a:rPr>
                        <a:t>$30,200 </a:t>
                      </a:r>
                      <a:endParaRPr lang="en-US" sz="1400" b="0" i="0" u="none" strike="noStrike">
                        <a:solidFill>
                          <a:srgbClr val="000000"/>
                        </a:solidFill>
                        <a:effectLst/>
                        <a:latin typeface="Calibri"/>
                      </a:endParaRPr>
                    </a:p>
                  </a:txBody>
                  <a:tcPr marL="11793" marR="11793" marT="11793" marB="0" anchor="ctr"/>
                </a:tc>
                <a:tc>
                  <a:txBody>
                    <a:bodyPr/>
                    <a:lstStyle/>
                    <a:p>
                      <a:pPr algn="r" fontAlgn="ctr"/>
                      <a:endParaRPr lang="en-US" sz="1400" b="0" i="0" u="none" strike="noStrike">
                        <a:solidFill>
                          <a:srgbClr val="000000"/>
                        </a:solidFill>
                        <a:effectLst/>
                        <a:latin typeface="Calibri"/>
                      </a:endParaRPr>
                    </a:p>
                  </a:txBody>
                  <a:tcPr marL="11793" marR="11793" marT="11793" marB="0" anchor="ctr"/>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Estimated Construction Costs</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$3,984,842.29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Site Development Costs</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$200,000.00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54074">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dirty="0">
                          <a:effectLst/>
                        </a:rPr>
                        <a:t>Special Features (decks, gardens, </a:t>
                      </a:r>
                      <a:r>
                        <a:rPr lang="en-US" sz="1400" u="none" strike="noStrike" dirty="0" smtClean="0">
                          <a:effectLst/>
                        </a:rPr>
                        <a:t>etc.)</a:t>
                      </a:r>
                      <a:endParaRPr lang="en-US" sz="1400" b="0" i="0" u="none" strike="noStrike" dirty="0">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dirty="0" smtClean="0">
                          <a:effectLst/>
                        </a:rPr>
                        <a:t>$100,000.00 </a:t>
                      </a:r>
                      <a:endParaRPr lang="en-US" sz="1400" b="0" i="0" u="none" strike="noStrike" dirty="0">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Equipment/Furnishings</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dirty="0">
                        <a:solidFill>
                          <a:srgbClr val="000000"/>
                        </a:solidFill>
                        <a:effectLst/>
                        <a:latin typeface="Calibri"/>
                      </a:endParaRPr>
                    </a:p>
                  </a:txBody>
                  <a:tcPr marL="11793" marR="11793" marT="11793" marB="0" anchor="b"/>
                </a:tc>
                <a:tc>
                  <a:txBody>
                    <a:bodyPr/>
                    <a:lstStyle/>
                    <a:p>
                      <a:pPr algn="r" fontAlgn="b"/>
                      <a:r>
                        <a:rPr lang="en-US" sz="1400" u="none" strike="noStrike">
                          <a:effectLst/>
                        </a:rPr>
                        <a:t>0</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Total Hard Costs</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$4,315,042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Base Design Fees</a:t>
                      </a:r>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8%</a:t>
                      </a:r>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$345,203.38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Misc. Project Costs</a:t>
                      </a:r>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2%</a:t>
                      </a:r>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$86,300.85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Contingency (Bonus Pool)</a:t>
                      </a:r>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15%</a:t>
                      </a:r>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$647,256.34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Bonus Design Fees</a:t>
                      </a:r>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4%</a:t>
                      </a:r>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$172,601.69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a:effectLst/>
                        </a:rPr>
                        <a:t>Total Fees, etc: </a:t>
                      </a:r>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a:effectLst/>
                        </a:rPr>
                        <a:t>$1,251,362.26 </a:t>
                      </a:r>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r>
              <a:tr h="222107">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r>
                        <a:rPr lang="en-US" sz="1400" u="none" strike="noStrike" dirty="0">
                          <a:effectLst/>
                        </a:rPr>
                        <a:t>TOTAL: </a:t>
                      </a:r>
                      <a:endParaRPr lang="en-US" sz="1400" b="0" i="0" u="none" strike="noStrike" dirty="0">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r>
                        <a:rPr lang="en-US" sz="1400" u="none" strike="noStrike" dirty="0">
                          <a:effectLst/>
                        </a:rPr>
                        <a:t>$5,566,404.55 </a:t>
                      </a:r>
                      <a:endParaRPr lang="en-US" sz="1400" b="0" i="0" u="none" strike="noStrike" dirty="0">
                        <a:solidFill>
                          <a:srgbClr val="000000"/>
                        </a:solidFill>
                        <a:effectLst/>
                        <a:latin typeface="Calibri"/>
                      </a:endParaRPr>
                    </a:p>
                  </a:txBody>
                  <a:tcPr marL="11793" marR="11793" marT="11793" marB="0" anchor="b"/>
                </a:tc>
                <a:tc>
                  <a:txBody>
                    <a:bodyPr/>
                    <a:lstStyle/>
                    <a:p>
                      <a:pPr algn="r" fontAlgn="b"/>
                      <a:endParaRPr lang="en-US" sz="1400" b="0" i="0" u="none" strike="noStrike" dirty="0">
                        <a:solidFill>
                          <a:srgbClr val="000000"/>
                        </a:solidFill>
                        <a:effectLst/>
                        <a:latin typeface="Calibri"/>
                      </a:endParaRPr>
                    </a:p>
                  </a:txBody>
                  <a:tcPr marL="11793" marR="11793" marT="11793" marB="0" anchor="b"/>
                </a:tc>
              </a:tr>
              <a:tr h="222107">
                <a:tc>
                  <a:txBody>
                    <a:bodyPr/>
                    <a:lstStyle/>
                    <a:p>
                      <a:pPr algn="l" fontAlgn="b"/>
                      <a:endParaRPr lang="en-US" sz="1400" b="0" i="0" u="none" strike="noStrike" dirty="0">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l" fontAlgn="b"/>
                      <a:endParaRPr lang="en-US" sz="1400" b="0" i="0" u="none" strike="noStrike">
                        <a:solidFill>
                          <a:srgbClr val="000000"/>
                        </a:solidFill>
                        <a:effectLst/>
                        <a:latin typeface="Calibri"/>
                      </a:endParaRPr>
                    </a:p>
                  </a:txBody>
                  <a:tcPr marL="11793" marR="11793" marT="11793" marB="0" anchor="b"/>
                </a:tc>
                <a:tc>
                  <a:txBody>
                    <a:bodyPr/>
                    <a:lstStyle/>
                    <a:p>
                      <a:pPr algn="r" fontAlgn="b"/>
                      <a:endParaRPr lang="en-US" sz="1400" b="0" i="0" u="none" strike="noStrike" dirty="0">
                        <a:solidFill>
                          <a:srgbClr val="000000"/>
                        </a:solidFill>
                        <a:effectLst/>
                        <a:latin typeface="Calibri"/>
                      </a:endParaRPr>
                    </a:p>
                  </a:txBody>
                  <a:tcPr marL="11793" marR="11793" marT="11793" marB="0" anchor="b"/>
                </a:tc>
                <a:tc>
                  <a:txBody>
                    <a:bodyPr/>
                    <a:lstStyle/>
                    <a:p>
                      <a:pPr algn="r" fontAlgn="b"/>
                      <a:endParaRPr lang="en-US" sz="1400" b="0" i="0" u="none" strike="noStrike" dirty="0">
                        <a:solidFill>
                          <a:srgbClr val="000000"/>
                        </a:solidFill>
                        <a:effectLst/>
                        <a:latin typeface="Calibri"/>
                      </a:endParaRPr>
                    </a:p>
                  </a:txBody>
                  <a:tcPr marL="11793" marR="11793" marT="11793" marB="0" anchor="b"/>
                </a:tc>
              </a:tr>
            </a:tbl>
          </a:graphicData>
        </a:graphic>
      </p:graphicFrame>
    </p:spTree>
    <p:extLst>
      <p:ext uri="{BB962C8B-B14F-4D97-AF65-F5344CB8AC3E}">
        <p14:creationId xmlns:p14="http://schemas.microsoft.com/office/powerpoint/2010/main" val="203142381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Box 5"/>
          <p:cNvSpPr txBox="1"/>
          <p:nvPr/>
        </p:nvSpPr>
        <p:spPr>
          <a:xfrm>
            <a:off x="5867400" y="6276201"/>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Preliminary Schedule</a:t>
            </a:r>
            <a:endParaRPr lang="en-US" dirty="0">
              <a:solidFill>
                <a:prstClr val="white"/>
              </a:solidFill>
              <a:latin typeface="Century Gothic" pitchFamily="34" charset="0"/>
            </a:endParaRPr>
          </a:p>
        </p:txBody>
      </p:sp>
      <p:sp>
        <p:nvSpPr>
          <p:cNvPr id="8" name="TextBox 7"/>
          <p:cNvSpPr txBox="1"/>
          <p:nvPr/>
        </p:nvSpPr>
        <p:spPr>
          <a:xfrm>
            <a:off x="6096000" y="65810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 y="686774"/>
            <a:ext cx="8839200" cy="3293319"/>
          </a:xfrm>
          <a:prstGeom prst="rect">
            <a:avLst/>
          </a:prstGeom>
        </p:spPr>
      </p:pic>
      <p:sp>
        <p:nvSpPr>
          <p:cNvPr id="11" name="Rectangle 10"/>
          <p:cNvSpPr/>
          <p:nvPr/>
        </p:nvSpPr>
        <p:spPr>
          <a:xfrm>
            <a:off x="152400" y="4189274"/>
            <a:ext cx="4572000" cy="1754326"/>
          </a:xfrm>
          <a:prstGeom prst="rect">
            <a:avLst/>
          </a:prstGeom>
        </p:spPr>
        <p:txBody>
          <a:bodyPr>
            <a:spAutoFit/>
          </a:bodyPr>
          <a:lstStyle/>
          <a:p>
            <a:pPr defTabSz="914400"/>
            <a:r>
              <a:rPr lang="en-US" dirty="0">
                <a:solidFill>
                  <a:prstClr val="white"/>
                </a:solidFill>
                <a:latin typeface="Calibri"/>
              </a:rPr>
              <a:t>*ordinance &amp; conservation board hearing </a:t>
            </a:r>
            <a:r>
              <a:rPr lang="en-US" i="1" dirty="0">
                <a:solidFill>
                  <a:prstClr val="white"/>
                </a:solidFill>
                <a:latin typeface="Calibri"/>
              </a:rPr>
              <a:t>may</a:t>
            </a:r>
            <a:r>
              <a:rPr lang="en-US" dirty="0">
                <a:solidFill>
                  <a:prstClr val="white"/>
                </a:solidFill>
                <a:latin typeface="Calibri"/>
              </a:rPr>
              <a:t> be required because of conservation land adjacent to site; wetlands hearing is unnecessary because site is more than 100 feet away from wetlands and bodies of water (500+ feet)</a:t>
            </a:r>
          </a:p>
        </p:txBody>
      </p:sp>
    </p:spTree>
    <p:extLst>
      <p:ext uri="{BB962C8B-B14F-4D97-AF65-F5344CB8AC3E}">
        <p14:creationId xmlns:p14="http://schemas.microsoft.com/office/powerpoint/2010/main" val="13618550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0" y="2286000"/>
            <a:ext cx="9144000"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Detail Development</a:t>
            </a:r>
            <a:endParaRPr lang="en-US" sz="3200" dirty="0" smtClean="0">
              <a:solidFill>
                <a:prstClr val="white"/>
              </a:solidFill>
              <a:latin typeface="Century Gothic" pitchFamily="34" charset="0"/>
            </a:endParaRPr>
          </a:p>
        </p:txBody>
      </p:sp>
    </p:spTree>
    <p:extLst>
      <p:ext uri="{BB962C8B-B14F-4D97-AF65-F5344CB8AC3E}">
        <p14:creationId xmlns:p14="http://schemas.microsoft.com/office/powerpoint/2010/main" val="3277361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4556858" y="6260068"/>
            <a:ext cx="3748941" cy="369332"/>
          </a:xfrm>
          <a:prstGeom prst="rect">
            <a:avLst/>
          </a:prstGeom>
          <a:noFill/>
        </p:spPr>
        <p:txBody>
          <a:bodyPr wrap="square" rtlCol="0">
            <a:spAutoFit/>
          </a:bodyPr>
          <a:lstStyle/>
          <a:p>
            <a:pPr algn="r" defTabSz="914400"/>
            <a:r>
              <a:rPr lang="en-US" dirty="0" smtClean="0">
                <a:solidFill>
                  <a:prstClr val="white"/>
                </a:solidFill>
                <a:latin typeface="Century Gothic" pitchFamily="34" charset="0"/>
              </a:rPr>
              <a:t>Floor Plans</a:t>
            </a: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14400" y="838200"/>
            <a:ext cx="3855639" cy="4380347"/>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876800" y="838200"/>
            <a:ext cx="3410578" cy="4380347"/>
          </a:xfrm>
          <a:prstGeom prst="rect">
            <a:avLst/>
          </a:prstGeom>
        </p:spPr>
      </p:pic>
      <p:sp>
        <p:nvSpPr>
          <p:cNvPr id="6" name="TextBox 5"/>
          <p:cNvSpPr txBox="1"/>
          <p:nvPr/>
        </p:nvSpPr>
        <p:spPr>
          <a:xfrm>
            <a:off x="914400" y="4910770"/>
            <a:ext cx="1828800" cy="307777"/>
          </a:xfrm>
          <a:prstGeom prst="rect">
            <a:avLst/>
          </a:prstGeom>
          <a:noFill/>
        </p:spPr>
        <p:txBody>
          <a:bodyPr wrap="square" rtlCol="0">
            <a:spAutoFit/>
          </a:bodyPr>
          <a:lstStyle/>
          <a:p>
            <a:pPr defTabSz="914400"/>
            <a:r>
              <a:rPr lang="en-US" sz="1400" dirty="0" smtClean="0">
                <a:solidFill>
                  <a:prstClr val="black"/>
                </a:solidFill>
                <a:latin typeface="Calibri"/>
              </a:rPr>
              <a:t>First Floor</a:t>
            </a:r>
            <a:endParaRPr lang="en-US" sz="1400" dirty="0">
              <a:solidFill>
                <a:prstClr val="black"/>
              </a:solidFill>
              <a:latin typeface="Calibri"/>
            </a:endParaRPr>
          </a:p>
        </p:txBody>
      </p:sp>
      <p:sp>
        <p:nvSpPr>
          <p:cNvPr id="7" name="TextBox 6"/>
          <p:cNvSpPr txBox="1"/>
          <p:nvPr/>
        </p:nvSpPr>
        <p:spPr>
          <a:xfrm>
            <a:off x="4876800" y="4910770"/>
            <a:ext cx="1828800" cy="307777"/>
          </a:xfrm>
          <a:prstGeom prst="rect">
            <a:avLst/>
          </a:prstGeom>
          <a:noFill/>
        </p:spPr>
        <p:txBody>
          <a:bodyPr wrap="square" rtlCol="0">
            <a:spAutoFit/>
          </a:bodyPr>
          <a:lstStyle/>
          <a:p>
            <a:pPr defTabSz="914400"/>
            <a:r>
              <a:rPr lang="en-US" sz="1400" dirty="0" smtClean="0">
                <a:solidFill>
                  <a:prstClr val="black"/>
                </a:solidFill>
                <a:latin typeface="Calibri"/>
              </a:rPr>
              <a:t>Second Floor</a:t>
            </a:r>
            <a:endParaRPr lang="en-US" sz="1400" dirty="0">
              <a:solidFill>
                <a:prstClr val="black"/>
              </a:solidFill>
              <a:latin typeface="Calibri"/>
            </a:endParaRPr>
          </a:p>
        </p:txBody>
      </p:sp>
      <p:sp>
        <p:nvSpPr>
          <p:cNvPr id="8" name="TextBox 7"/>
          <p:cNvSpPr txBox="1"/>
          <p:nvPr/>
        </p:nvSpPr>
        <p:spPr>
          <a:xfrm>
            <a:off x="6096000" y="65810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2918518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4556858" y="6336268"/>
            <a:ext cx="3748941" cy="369332"/>
          </a:xfrm>
          <a:prstGeom prst="rect">
            <a:avLst/>
          </a:prstGeom>
          <a:noFill/>
        </p:spPr>
        <p:txBody>
          <a:bodyPr wrap="square" rtlCol="0">
            <a:spAutoFit/>
          </a:bodyPr>
          <a:lstStyle/>
          <a:p>
            <a:pPr algn="r" defTabSz="914400"/>
            <a:r>
              <a:rPr lang="en-US" dirty="0" smtClean="0">
                <a:solidFill>
                  <a:prstClr val="white"/>
                </a:solidFill>
                <a:latin typeface="Century Gothic" pitchFamily="34" charset="0"/>
              </a:rPr>
              <a:t>Section &amp; Elevation</a:t>
            </a:r>
            <a:endParaRPr lang="en-US" sz="1200" dirty="0" smtClean="0">
              <a:solidFill>
                <a:prstClr val="white"/>
              </a:solidFill>
              <a:latin typeface="Century Gothic" pitchFamily="34" charset="0"/>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600" y="527016"/>
            <a:ext cx="8763000" cy="2139984"/>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28600" y="3142270"/>
            <a:ext cx="8742964" cy="2344130"/>
          </a:xfrm>
          <a:prstGeom prst="rect">
            <a:avLst/>
          </a:prstGeom>
        </p:spPr>
      </p:pic>
      <p:sp>
        <p:nvSpPr>
          <p:cNvPr id="6" name="TextBox 5"/>
          <p:cNvSpPr txBox="1"/>
          <p:nvPr/>
        </p:nvSpPr>
        <p:spPr>
          <a:xfrm>
            <a:off x="6096000" y="6553200"/>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317033089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0" y="2514600"/>
            <a:ext cx="9144000"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Cost</a:t>
            </a:r>
            <a:endParaRPr lang="en-US" sz="3200" dirty="0" smtClean="0">
              <a:solidFill>
                <a:prstClr val="white"/>
              </a:solidFill>
              <a:latin typeface="Century Gothic" pitchFamily="34" charset="0"/>
            </a:endParaRPr>
          </a:p>
        </p:txBody>
      </p:sp>
    </p:spTree>
    <p:extLst>
      <p:ext uri="{BB962C8B-B14F-4D97-AF65-F5344CB8AC3E}">
        <p14:creationId xmlns:p14="http://schemas.microsoft.com/office/powerpoint/2010/main" val="250267662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Box 7"/>
          <p:cNvSpPr txBox="1"/>
          <p:nvPr/>
        </p:nvSpPr>
        <p:spPr>
          <a:xfrm>
            <a:off x="4572000" y="5879068"/>
            <a:ext cx="51054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Developed Construction Budget</a:t>
            </a:r>
            <a:endParaRPr lang="en-US" dirty="0">
              <a:solidFill>
                <a:prstClr val="white"/>
              </a:solidFill>
              <a:latin typeface="Century Gothic" pitchFamily="34" charset="0"/>
            </a:endParaRPr>
          </a:p>
        </p:txBody>
      </p:sp>
      <p:graphicFrame>
        <p:nvGraphicFramePr>
          <p:cNvPr id="10" name="Table 9"/>
          <p:cNvGraphicFramePr>
            <a:graphicFrameLocks noGrp="1"/>
          </p:cNvGraphicFramePr>
          <p:nvPr/>
        </p:nvGraphicFramePr>
        <p:xfrm>
          <a:off x="1524000" y="533400"/>
          <a:ext cx="6096000" cy="259588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r"/>
                      <a:r>
                        <a:rPr lang="en-US" dirty="0" smtClean="0"/>
                        <a:t>PROJECT</a:t>
                      </a:r>
                      <a:r>
                        <a:rPr lang="en-US" baseline="0" dirty="0" smtClean="0"/>
                        <a:t> TOTAL:</a:t>
                      </a:r>
                      <a:endParaRPr lang="en-US" dirty="0"/>
                    </a:p>
                  </a:txBody>
                  <a:tcPr/>
                </a:tc>
                <a:tc>
                  <a:txBody>
                    <a:bodyPr/>
                    <a:lstStyle/>
                    <a:p>
                      <a:r>
                        <a:rPr lang="en-US" dirty="0" smtClean="0"/>
                        <a:t>$5,535,068</a:t>
                      </a:r>
                      <a:endParaRPr lang="en-US" dirty="0"/>
                    </a:p>
                  </a:txBody>
                  <a:tcPr/>
                </a:tc>
              </a:tr>
              <a:tr h="370840">
                <a:tc>
                  <a:txBody>
                    <a:bodyPr/>
                    <a:lstStyle/>
                    <a:p>
                      <a:pPr algn="ctr"/>
                      <a:r>
                        <a:rPr lang="en-US" b="1" u="sng" dirty="0" smtClean="0"/>
                        <a:t>Key</a:t>
                      </a:r>
                      <a:r>
                        <a:rPr lang="en-US" b="1" u="sng" baseline="0" dirty="0" smtClean="0"/>
                        <a:t> Divisions</a:t>
                      </a:r>
                      <a:endParaRPr lang="en-US" b="1" u="sng" dirty="0"/>
                    </a:p>
                  </a:txBody>
                  <a:tcPr/>
                </a:tc>
                <a:tc>
                  <a:txBody>
                    <a:bodyPr/>
                    <a:lstStyle/>
                    <a:p>
                      <a:pPr algn="ctr" fontAlgn="b"/>
                      <a:r>
                        <a:rPr lang="en-US" sz="1800" b="1" u="sng" kern="1200" dirty="0" smtClean="0">
                          <a:solidFill>
                            <a:schemeClr val="dk1"/>
                          </a:solidFill>
                          <a:latin typeface="+mn-lt"/>
                          <a:ea typeface="+mn-ea"/>
                          <a:cs typeface="+mn-cs"/>
                        </a:rPr>
                        <a:t>Price</a:t>
                      </a:r>
                    </a:p>
                  </a:txBody>
                  <a:tcPr marL="12700" marR="12700" marT="12700" marB="0" anchor="b"/>
                </a:tc>
              </a:tr>
              <a:tr h="370840">
                <a:tc>
                  <a:txBody>
                    <a:bodyPr/>
                    <a:lstStyle/>
                    <a:p>
                      <a:pPr algn="ctr"/>
                      <a:r>
                        <a:rPr lang="en-US" dirty="0" smtClean="0"/>
                        <a:t>General Conditions</a:t>
                      </a:r>
                      <a:endParaRPr lang="en-US" dirty="0"/>
                    </a:p>
                  </a:txBody>
                  <a:tcPr/>
                </a:tc>
                <a:tc>
                  <a:txBody>
                    <a:bodyPr/>
                    <a:lstStyle/>
                    <a:p>
                      <a:pPr algn="ctr" fontAlgn="b"/>
                      <a:r>
                        <a:rPr lang="en-US" sz="1800" b="0" i="0" u="none" strike="noStrike" dirty="0">
                          <a:latin typeface="+mn-lt"/>
                        </a:rPr>
                        <a:t>$</a:t>
                      </a:r>
                      <a:r>
                        <a:rPr lang="en-US" sz="1800" kern="1200" dirty="0" smtClean="0">
                          <a:solidFill>
                            <a:schemeClr val="dk1"/>
                          </a:solidFill>
                          <a:latin typeface="+mn-lt"/>
                          <a:ea typeface="+mn-ea"/>
                          <a:cs typeface="+mn-cs"/>
                        </a:rPr>
                        <a:t>134,721.70</a:t>
                      </a:r>
                    </a:p>
                  </a:txBody>
                  <a:tcPr marL="12700" marR="12700" marT="12700" marB="0" anchor="b"/>
                </a:tc>
              </a:tr>
              <a:tr h="370840">
                <a:tc>
                  <a:txBody>
                    <a:bodyPr/>
                    <a:lstStyle/>
                    <a:p>
                      <a:pPr algn="ctr"/>
                      <a:r>
                        <a:rPr lang="en-US" dirty="0" smtClean="0"/>
                        <a:t>Concrete</a:t>
                      </a:r>
                      <a:endParaRPr lang="en-US" dirty="0"/>
                    </a:p>
                  </a:txBody>
                  <a:tcPr/>
                </a:tc>
                <a:tc>
                  <a:txBody>
                    <a:bodyPr/>
                    <a:lstStyle/>
                    <a:p>
                      <a:pPr algn="ctr" fontAlgn="b"/>
                      <a:r>
                        <a:rPr lang="en-US" sz="1800" kern="1200" dirty="0" smtClean="0">
                          <a:solidFill>
                            <a:schemeClr val="dk1"/>
                          </a:solidFill>
                          <a:latin typeface="+mn-lt"/>
                          <a:ea typeface="+mn-ea"/>
                          <a:cs typeface="+mn-cs"/>
                        </a:rPr>
                        <a:t>$380,906.71</a:t>
                      </a:r>
                    </a:p>
                  </a:txBody>
                  <a:tcPr marL="12700" marR="12700" marT="12700" marB="0" anchor="b"/>
                </a:tc>
              </a:tr>
              <a:tr h="370840">
                <a:tc>
                  <a:txBody>
                    <a:bodyPr/>
                    <a:lstStyle/>
                    <a:p>
                      <a:pPr algn="ctr"/>
                      <a:r>
                        <a:rPr lang="en-US" dirty="0" smtClean="0"/>
                        <a:t>Masonry</a:t>
                      </a:r>
                      <a:endParaRPr lang="en-US" dirty="0"/>
                    </a:p>
                  </a:txBody>
                  <a:tcPr/>
                </a:tc>
                <a:tc>
                  <a:txBody>
                    <a:bodyPr/>
                    <a:lstStyle/>
                    <a:p>
                      <a:pPr algn="ctr" fontAlgn="b"/>
                      <a:r>
                        <a:rPr lang="en-US" sz="1800" b="0" i="0" u="none" strike="noStrike" dirty="0">
                          <a:latin typeface="+mn-lt"/>
                        </a:rPr>
                        <a:t>$271,299.35</a:t>
                      </a:r>
                    </a:p>
                  </a:txBody>
                  <a:tcPr marL="12700" marR="12700" marT="12700" marB="0" anchor="b"/>
                </a:tc>
              </a:tr>
              <a:tr h="370840">
                <a:tc>
                  <a:txBody>
                    <a:bodyPr/>
                    <a:lstStyle/>
                    <a:p>
                      <a:pPr algn="ctr"/>
                      <a:r>
                        <a:rPr lang="en-US" dirty="0" smtClean="0"/>
                        <a:t>Metals</a:t>
                      </a:r>
                      <a:endParaRPr lang="en-US" dirty="0"/>
                    </a:p>
                  </a:txBody>
                  <a:tcPr/>
                </a:tc>
                <a:tc>
                  <a:txBody>
                    <a:bodyPr/>
                    <a:lstStyle/>
                    <a:p>
                      <a:pPr algn="ctr" fontAlgn="b"/>
                      <a:r>
                        <a:rPr lang="en-US" sz="1800" b="0" i="0" u="none" strike="noStrike" dirty="0">
                          <a:latin typeface="+mn-lt"/>
                        </a:rPr>
                        <a:t>$844,476.08</a:t>
                      </a:r>
                    </a:p>
                  </a:txBody>
                  <a:tcPr marL="12700" marR="12700" marT="12700" marB="0" anchor="b"/>
                </a:tc>
              </a:tr>
              <a:tr h="370840">
                <a:tc>
                  <a:txBody>
                    <a:bodyPr/>
                    <a:lstStyle/>
                    <a:p>
                      <a:pPr algn="ctr"/>
                      <a:r>
                        <a:rPr lang="en-US" dirty="0" smtClean="0"/>
                        <a:t>Site</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$118,958.96</a:t>
                      </a:r>
                    </a:p>
                  </a:txBody>
                  <a:tcPr/>
                </a:tc>
              </a:tr>
            </a:tbl>
          </a:graphicData>
        </a:graphic>
      </p:graphicFrame>
      <p:graphicFrame>
        <p:nvGraphicFramePr>
          <p:cNvPr id="11" name="Table 10"/>
          <p:cNvGraphicFramePr>
            <a:graphicFrameLocks noGrp="1"/>
          </p:cNvGraphicFramePr>
          <p:nvPr/>
        </p:nvGraphicFramePr>
        <p:xfrm>
          <a:off x="1524000" y="3429000"/>
          <a:ext cx="6096000" cy="222504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lang="en-US" sz="1800" dirty="0" smtClean="0"/>
                        <a:t>Fees</a:t>
                      </a:r>
                      <a:endParaRPr lang="en-US" sz="1800" dirty="0"/>
                    </a:p>
                  </a:txBody>
                  <a:tcPr/>
                </a:tc>
                <a:tc>
                  <a:txBody>
                    <a:bodyPr/>
                    <a:lstStyle/>
                    <a:p>
                      <a:pPr algn="ctr"/>
                      <a:r>
                        <a:rPr lang="en-US" sz="1800" dirty="0" smtClean="0"/>
                        <a:t>% of</a:t>
                      </a:r>
                      <a:r>
                        <a:rPr lang="en-US" sz="1800" baseline="0" dirty="0" smtClean="0"/>
                        <a:t> Project Total</a:t>
                      </a:r>
                      <a:endParaRPr lang="en-US" sz="1800" dirty="0"/>
                    </a:p>
                  </a:txBody>
                  <a:tcPr/>
                </a:tc>
                <a:tc>
                  <a:txBody>
                    <a:bodyPr/>
                    <a:lstStyle/>
                    <a:p>
                      <a:pPr algn="ctr"/>
                      <a:r>
                        <a:rPr lang="en-US" sz="1800" dirty="0" smtClean="0"/>
                        <a:t>Price</a:t>
                      </a:r>
                      <a:endParaRPr lang="en-US" sz="1800" dirty="0"/>
                    </a:p>
                  </a:txBody>
                  <a:tcPr/>
                </a:tc>
              </a:tr>
              <a:tr h="370840">
                <a:tc>
                  <a:txBody>
                    <a:bodyPr/>
                    <a:lstStyle/>
                    <a:p>
                      <a:pPr algn="l" fontAlgn="b"/>
                      <a:r>
                        <a:rPr lang="en-US" sz="1800" b="0" i="0" u="none" strike="noStrike" dirty="0">
                          <a:latin typeface="+mn-lt"/>
                        </a:rPr>
                        <a:t>Interest</a:t>
                      </a:r>
                    </a:p>
                  </a:txBody>
                  <a:tcPr marL="12700" marR="12700" marT="12700" marB="0" anchor="b"/>
                </a:tc>
                <a:tc>
                  <a:txBody>
                    <a:bodyPr/>
                    <a:lstStyle/>
                    <a:p>
                      <a:pPr algn="ctr" fontAlgn="b"/>
                      <a:r>
                        <a:rPr lang="en-US" sz="1800" b="0" i="0" u="none" strike="noStrike" dirty="0">
                          <a:latin typeface="+mn-lt"/>
                        </a:rPr>
                        <a:t>2%</a:t>
                      </a:r>
                    </a:p>
                  </a:txBody>
                  <a:tcPr marL="12700" marR="12700" marT="12700" marB="0" anchor="b"/>
                </a:tc>
                <a:tc>
                  <a:txBody>
                    <a:bodyPr/>
                    <a:lstStyle/>
                    <a:p>
                      <a:pPr algn="r" fontAlgn="b"/>
                      <a:r>
                        <a:rPr lang="en-US" sz="1800" b="0" i="0" u="none" strike="noStrike" dirty="0">
                          <a:latin typeface="+mn-lt"/>
                        </a:rPr>
                        <a:t>$110,701.37</a:t>
                      </a:r>
                    </a:p>
                  </a:txBody>
                  <a:tcPr marL="12700" marR="12700" marT="12700" marB="0" anchor="b"/>
                </a:tc>
              </a:tr>
              <a:tr h="370840">
                <a:tc>
                  <a:txBody>
                    <a:bodyPr/>
                    <a:lstStyle/>
                    <a:p>
                      <a:pPr algn="l" fontAlgn="b"/>
                      <a:r>
                        <a:rPr lang="en-US" sz="1800" b="0" i="0" u="none" strike="noStrike">
                          <a:latin typeface="+mn-lt"/>
                        </a:rPr>
                        <a:t>Architectural Fees</a:t>
                      </a:r>
                    </a:p>
                  </a:txBody>
                  <a:tcPr marL="12700" marR="12700" marT="12700" marB="0" anchor="b"/>
                </a:tc>
                <a:tc>
                  <a:txBody>
                    <a:bodyPr/>
                    <a:lstStyle/>
                    <a:p>
                      <a:pPr algn="ctr" fontAlgn="b"/>
                      <a:r>
                        <a:rPr lang="en-US" sz="1800" b="0" i="0" u="none" strike="noStrike" dirty="0">
                          <a:latin typeface="+mn-lt"/>
                        </a:rPr>
                        <a:t>4%</a:t>
                      </a:r>
                    </a:p>
                  </a:txBody>
                  <a:tcPr marL="12700" marR="12700" marT="12700" marB="0" anchor="b"/>
                </a:tc>
                <a:tc>
                  <a:txBody>
                    <a:bodyPr/>
                    <a:lstStyle/>
                    <a:p>
                      <a:pPr algn="r" fontAlgn="b"/>
                      <a:r>
                        <a:rPr lang="en-US" sz="1800" b="0" i="0" u="none" strike="noStrike" dirty="0">
                          <a:latin typeface="+mn-lt"/>
                        </a:rPr>
                        <a:t>$221,402.73</a:t>
                      </a:r>
                    </a:p>
                  </a:txBody>
                  <a:tcPr marL="12700" marR="12700" marT="12700" marB="0" anchor="b"/>
                </a:tc>
              </a:tr>
              <a:tr h="370840">
                <a:tc>
                  <a:txBody>
                    <a:bodyPr/>
                    <a:lstStyle/>
                    <a:p>
                      <a:pPr algn="l" fontAlgn="b"/>
                      <a:r>
                        <a:rPr lang="en-US" sz="1800" b="0" i="0" u="none" strike="noStrike">
                          <a:latin typeface="+mn-lt"/>
                        </a:rPr>
                        <a:t>Insurance</a:t>
                      </a:r>
                    </a:p>
                  </a:txBody>
                  <a:tcPr marL="12700" marR="12700" marT="12700" marB="0" anchor="b"/>
                </a:tc>
                <a:tc>
                  <a:txBody>
                    <a:bodyPr/>
                    <a:lstStyle/>
                    <a:p>
                      <a:pPr algn="ctr" fontAlgn="b"/>
                      <a:r>
                        <a:rPr lang="en-US" sz="1800" b="0" i="0" u="none" strike="noStrike" dirty="0">
                          <a:latin typeface="+mn-lt"/>
                        </a:rPr>
                        <a:t>1%</a:t>
                      </a:r>
                    </a:p>
                  </a:txBody>
                  <a:tcPr marL="12700" marR="12700" marT="12700" marB="0" anchor="b"/>
                </a:tc>
                <a:tc>
                  <a:txBody>
                    <a:bodyPr/>
                    <a:lstStyle/>
                    <a:p>
                      <a:pPr algn="r" fontAlgn="b"/>
                      <a:r>
                        <a:rPr lang="en-US" sz="1800" b="0" i="0" u="none" strike="noStrike" dirty="0">
                          <a:latin typeface="+mn-lt"/>
                        </a:rPr>
                        <a:t>$55,350.68</a:t>
                      </a:r>
                    </a:p>
                  </a:txBody>
                  <a:tcPr marL="12700" marR="12700" marT="12700" marB="0" anchor="b"/>
                </a:tc>
              </a:tr>
              <a:tr h="370840">
                <a:tc>
                  <a:txBody>
                    <a:bodyPr/>
                    <a:lstStyle/>
                    <a:p>
                      <a:pPr algn="l" fontAlgn="b"/>
                      <a:r>
                        <a:rPr lang="en-US" sz="1800" b="0" i="0" u="none" strike="noStrike">
                          <a:latin typeface="+mn-lt"/>
                        </a:rPr>
                        <a:t>Contingency </a:t>
                      </a:r>
                    </a:p>
                  </a:txBody>
                  <a:tcPr marL="12700" marR="12700" marT="12700" marB="0" anchor="b"/>
                </a:tc>
                <a:tc>
                  <a:txBody>
                    <a:bodyPr/>
                    <a:lstStyle/>
                    <a:p>
                      <a:pPr algn="ctr" fontAlgn="b"/>
                      <a:r>
                        <a:rPr lang="en-US" sz="1800" b="0" i="0" u="none" strike="noStrike" dirty="0">
                          <a:latin typeface="+mn-lt"/>
                        </a:rPr>
                        <a:t>3%</a:t>
                      </a:r>
                    </a:p>
                  </a:txBody>
                  <a:tcPr marL="12700" marR="12700" marT="12700" marB="0" anchor="b"/>
                </a:tc>
                <a:tc>
                  <a:txBody>
                    <a:bodyPr/>
                    <a:lstStyle/>
                    <a:p>
                      <a:pPr algn="r" fontAlgn="b"/>
                      <a:r>
                        <a:rPr lang="en-US" sz="1800" b="0" i="0" u="none" strike="noStrike" dirty="0">
                          <a:latin typeface="+mn-lt"/>
                        </a:rPr>
                        <a:t>$166,052.05</a:t>
                      </a:r>
                    </a:p>
                  </a:txBody>
                  <a:tcPr marL="12700" marR="12700" marT="12700" marB="0" anchor="b"/>
                </a:tc>
              </a:tr>
              <a:tr h="370840">
                <a:tc>
                  <a:txBody>
                    <a:bodyPr/>
                    <a:lstStyle/>
                    <a:p>
                      <a:pPr algn="l" fontAlgn="b"/>
                      <a:r>
                        <a:rPr lang="en-US" sz="1800" b="0" i="0" u="none" strike="noStrike" dirty="0">
                          <a:latin typeface="+mn-lt"/>
                        </a:rPr>
                        <a:t>Contribution</a:t>
                      </a:r>
                    </a:p>
                  </a:txBody>
                  <a:tcPr marL="12700" marR="12700" marT="12700" marB="0" anchor="b"/>
                </a:tc>
                <a:tc>
                  <a:txBody>
                    <a:bodyPr/>
                    <a:lstStyle/>
                    <a:p>
                      <a:pPr algn="ctr" fontAlgn="b"/>
                      <a:r>
                        <a:rPr lang="en-US" sz="1800" b="0" i="0" u="none" strike="noStrike" dirty="0">
                          <a:latin typeface="+mn-lt"/>
                        </a:rPr>
                        <a:t>2.50%</a:t>
                      </a:r>
                    </a:p>
                  </a:txBody>
                  <a:tcPr marL="12700" marR="12700" marT="12700" marB="0" anchor="b"/>
                </a:tc>
                <a:tc>
                  <a:txBody>
                    <a:bodyPr/>
                    <a:lstStyle/>
                    <a:p>
                      <a:pPr algn="r" fontAlgn="b"/>
                      <a:r>
                        <a:rPr lang="en-US" sz="1800" b="0" i="0" u="none" strike="noStrike" dirty="0">
                          <a:latin typeface="+mn-lt"/>
                        </a:rPr>
                        <a:t>$138,376.71</a:t>
                      </a:r>
                    </a:p>
                  </a:txBody>
                  <a:tcPr marL="12700" marR="12700" marT="12700" marB="0" anchor="b"/>
                </a:tc>
              </a:tr>
            </a:tbl>
          </a:graphicData>
        </a:graphic>
      </p:graphicFrame>
      <p:sp>
        <p:nvSpPr>
          <p:cNvPr id="12" name="TextBox 11"/>
          <p:cNvSpPr txBox="1"/>
          <p:nvPr/>
        </p:nvSpPr>
        <p:spPr>
          <a:xfrm>
            <a:off x="4242486" y="6324600"/>
            <a:ext cx="4036541" cy="646331"/>
          </a:xfrm>
          <a:prstGeom prst="rect">
            <a:avLst/>
          </a:prstGeom>
          <a:noFill/>
        </p:spPr>
        <p:txBody>
          <a:bodyPr wrap="square" rtlCol="0">
            <a:spAutoFit/>
          </a:bodyPr>
          <a:lstStyle/>
          <a:p>
            <a:pPr algn="r" defTabSz="914400"/>
            <a:r>
              <a:rPr lang="en-US" sz="1200" dirty="0" smtClean="0">
                <a:solidFill>
                  <a:prstClr val="white"/>
                </a:solidFill>
                <a:latin typeface="Calibri"/>
              </a:rPr>
              <a:t>M. CARBERRY-SANTA CROCE	  D. LAKE    T. MARKOWSKI</a:t>
            </a:r>
          </a:p>
          <a:p>
            <a:pPr algn="r" defTabSz="914400"/>
            <a:r>
              <a:rPr lang="en-US" sz="1200" dirty="0" smtClean="0">
                <a:solidFill>
                  <a:prstClr val="white"/>
                </a:solidFill>
                <a:latin typeface="Calibri"/>
              </a:rPr>
              <a:t>CLM CONSTRUCTION CONSULTANTS, INC.</a:t>
            </a:r>
          </a:p>
          <a:p>
            <a:pPr algn="r" defTabSz="914400"/>
            <a:r>
              <a:rPr lang="en-US" sz="1200" dirty="0" smtClean="0">
                <a:solidFill>
                  <a:prstClr val="white"/>
                </a:solidFill>
                <a:latin typeface="Calibri"/>
              </a:rPr>
              <a:t>	</a:t>
            </a:r>
            <a:endParaRPr lang="en-US" sz="1200" dirty="0">
              <a:solidFill>
                <a:prstClr val="white"/>
              </a:solidFill>
              <a:latin typeface="Calibri"/>
            </a:endParaRPr>
          </a:p>
        </p:txBody>
      </p:sp>
    </p:spTree>
    <p:extLst>
      <p:ext uri="{BB962C8B-B14F-4D97-AF65-F5344CB8AC3E}">
        <p14:creationId xmlns:p14="http://schemas.microsoft.com/office/powerpoint/2010/main" val="12319824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13607" y="2514600"/>
            <a:ext cx="9144000"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Schedule</a:t>
            </a:r>
            <a:endParaRPr lang="en-US" sz="3200" dirty="0" smtClean="0">
              <a:solidFill>
                <a:prstClr val="white"/>
              </a:solidFill>
              <a:latin typeface="Century Gothic" pitchFamily="34" charset="0"/>
            </a:endParaRPr>
          </a:p>
        </p:txBody>
      </p:sp>
    </p:spTree>
    <p:extLst>
      <p:ext uri="{BB962C8B-B14F-4D97-AF65-F5344CB8AC3E}">
        <p14:creationId xmlns:p14="http://schemas.microsoft.com/office/powerpoint/2010/main" val="111535905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2" name="TextBox 11"/>
          <p:cNvSpPr txBox="1"/>
          <p:nvPr/>
        </p:nvSpPr>
        <p:spPr>
          <a:xfrm>
            <a:off x="4242486" y="6324600"/>
            <a:ext cx="4036541" cy="646331"/>
          </a:xfrm>
          <a:prstGeom prst="rect">
            <a:avLst/>
          </a:prstGeom>
          <a:noFill/>
        </p:spPr>
        <p:txBody>
          <a:bodyPr wrap="square" rtlCol="0">
            <a:spAutoFit/>
          </a:bodyPr>
          <a:lstStyle/>
          <a:p>
            <a:pPr algn="r" defTabSz="914400"/>
            <a:r>
              <a:rPr lang="en-US" sz="1200" dirty="0" smtClean="0">
                <a:solidFill>
                  <a:prstClr val="white"/>
                </a:solidFill>
                <a:latin typeface="Calibri"/>
              </a:rPr>
              <a:t>M. CARBERRY-SANTA CROCE	  D. LAKE    T. MARKOWSKI</a:t>
            </a:r>
          </a:p>
          <a:p>
            <a:pPr algn="r" defTabSz="914400"/>
            <a:r>
              <a:rPr lang="en-US" sz="1200" dirty="0" smtClean="0">
                <a:solidFill>
                  <a:prstClr val="white"/>
                </a:solidFill>
                <a:latin typeface="Calibri"/>
              </a:rPr>
              <a:t>CLM CONSTRUCTION CONSULTANTS, INC.</a:t>
            </a:r>
          </a:p>
          <a:p>
            <a:pPr algn="r" defTabSz="914400"/>
            <a:r>
              <a:rPr lang="en-US" sz="1200" dirty="0" smtClean="0">
                <a:solidFill>
                  <a:prstClr val="white"/>
                </a:solidFill>
                <a:latin typeface="Calibri"/>
              </a:rPr>
              <a:t>	</a:t>
            </a:r>
            <a:endParaRPr lang="en-US" sz="1200" dirty="0">
              <a:solidFill>
                <a:prstClr val="white"/>
              </a:solidFill>
              <a:latin typeface="Calibri"/>
            </a:endParaRPr>
          </a:p>
        </p:txBody>
      </p:sp>
      <p:sp>
        <p:nvSpPr>
          <p:cNvPr id="7" name="TextBox 6"/>
          <p:cNvSpPr txBox="1"/>
          <p:nvPr/>
        </p:nvSpPr>
        <p:spPr>
          <a:xfrm>
            <a:off x="4343400" y="5879068"/>
            <a:ext cx="57912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Developed Construction Schedule</a:t>
            </a:r>
            <a:endParaRPr lang="en-US" dirty="0">
              <a:solidFill>
                <a:prstClr val="white"/>
              </a:solidFill>
              <a:latin typeface="Century Gothic" pitchFamily="34" charset="0"/>
            </a:endParaRPr>
          </a:p>
        </p:txBody>
      </p:sp>
      <p:pic>
        <p:nvPicPr>
          <p:cNvPr id="9" name="Picture 8" descr="Schedule Imag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71575"/>
            <a:ext cx="9144000" cy="3781425"/>
          </a:xfrm>
          <a:prstGeom prst="rect">
            <a:avLst/>
          </a:prstGeom>
        </p:spPr>
      </p:pic>
    </p:spTree>
    <p:extLst>
      <p:ext uri="{BB962C8B-B14F-4D97-AF65-F5344CB8AC3E}">
        <p14:creationId xmlns:p14="http://schemas.microsoft.com/office/powerpoint/2010/main" val="194432309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13607" y="2514600"/>
            <a:ext cx="9144000"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Logistics</a:t>
            </a:r>
            <a:endParaRPr lang="en-US" sz="3200" dirty="0" smtClean="0">
              <a:solidFill>
                <a:prstClr val="white"/>
              </a:solidFill>
              <a:latin typeface="Century Gothic" pitchFamily="34" charset="0"/>
            </a:endParaRPr>
          </a:p>
        </p:txBody>
      </p:sp>
    </p:spTree>
    <p:extLst>
      <p:ext uri="{BB962C8B-B14F-4D97-AF65-F5344CB8AC3E}">
        <p14:creationId xmlns:p14="http://schemas.microsoft.com/office/powerpoint/2010/main" val="31440117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endParaRPr lang="en-US"/>
          </a:p>
        </p:txBody>
      </p:sp>
      <p:pic>
        <p:nvPicPr>
          <p:cNvPr id="15" name="Picture 14" descr="430 Cooper Union.tiff"/>
          <p:cNvPicPr>
            <a:picLocks noChangeAspect="1"/>
          </p:cNvPicPr>
          <p:nvPr/>
        </p:nvPicPr>
        <p:blipFill>
          <a:blip r:embed="rId2" cstate="email">
            <a:extLst>
              <a:ext uri="{28A0092B-C50C-407E-A947-70E740481C1C}">
                <a14:useLocalDpi xmlns:a14="http://schemas.microsoft.com/office/drawing/2010/main"/>
              </a:ext>
            </a:extLst>
          </a:blip>
          <a:srcRect t="7989" b="3047"/>
          <a:stretch>
            <a:fillRect/>
          </a:stretch>
        </p:blipFill>
        <p:spPr>
          <a:xfrm>
            <a:off x="0" y="0"/>
            <a:ext cx="9144000" cy="6858000"/>
          </a:xfrm>
          <a:prstGeom prst="rect">
            <a:avLst/>
          </a:prstGeom>
        </p:spPr>
      </p:pic>
      <p:sp>
        <p:nvSpPr>
          <p:cNvPr id="16" name="Title 1"/>
          <p:cNvSpPr txBox="1">
            <a:spLocks/>
          </p:cNvSpPr>
          <p:nvPr/>
        </p:nvSpPr>
        <p:spPr>
          <a:xfrm>
            <a:off x="0" y="571500"/>
            <a:ext cx="9144000" cy="1143000"/>
          </a:xfrm>
          <a:prstGeom prst="rect">
            <a:avLst/>
          </a:prstGeom>
          <a:effectLst>
            <a:outerShdw blurRad="50800" dist="38100" dir="2700000">
              <a:srgbClr val="000000"/>
            </a:outerShdw>
          </a:effectLst>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FFFF"/>
                </a:solidFill>
                <a:effectLst/>
                <a:uLnTx/>
                <a:uFillTx/>
                <a:latin typeface="Century Gothic"/>
                <a:ea typeface="+mj-ea"/>
                <a:cs typeface="Century Gothic"/>
              </a:rPr>
              <a:t>IF</a:t>
            </a:r>
            <a:r>
              <a:rPr kumimoji="0" lang="en-US" sz="4800" b="1" i="0" u="none" strike="noStrike" kern="1200" cap="none" spc="0" normalizeH="0" noProof="0" dirty="0" smtClean="0">
                <a:ln>
                  <a:noFill/>
                </a:ln>
                <a:solidFill>
                  <a:srgbClr val="FFFFFF"/>
                </a:solidFill>
                <a:effectLst/>
                <a:uLnTx/>
                <a:uFillTx/>
                <a:latin typeface="Century Gothic"/>
                <a:ea typeface="+mj-ea"/>
                <a:cs typeface="Century Gothic"/>
              </a:rPr>
              <a:t> IT AIN’T BROKE</a:t>
            </a:r>
            <a:r>
              <a:rPr kumimoji="0" lang="en-US" sz="4800" b="1" i="0" u="none" strike="noStrike" kern="1200" cap="none" spc="0" normalizeH="0" baseline="0" noProof="0" dirty="0" smtClean="0">
                <a:ln>
                  <a:noFill/>
                </a:ln>
                <a:solidFill>
                  <a:srgbClr val="FFFFFF"/>
                </a:solidFill>
                <a:effectLst/>
                <a:uLnTx/>
                <a:uFillTx/>
                <a:latin typeface="Century Gothic"/>
                <a:ea typeface="+mj-ea"/>
                <a:cs typeface="Century Gothic"/>
              </a:rPr>
              <a:t> . . . </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FFFF"/>
                </a:solidFill>
                <a:effectLst/>
                <a:uLnTx/>
                <a:uFillTx/>
                <a:latin typeface="Century Gothic"/>
                <a:ea typeface="+mj-ea"/>
                <a:cs typeface="Century Gothic"/>
              </a:rPr>
              <a:t>WHY FIX IT?</a:t>
            </a:r>
            <a:endParaRPr kumimoji="0" lang="en-US" sz="4800" b="0" i="0" u="none" strike="noStrike" kern="1200" cap="none" spc="0" normalizeH="0" baseline="0" noProof="0" dirty="0">
              <a:ln>
                <a:noFill/>
              </a:ln>
              <a:solidFill>
                <a:srgbClr val="FFFFFF"/>
              </a:solidFill>
              <a:effectLst/>
              <a:uLnTx/>
              <a:uFillTx/>
              <a:latin typeface="Century Gothic"/>
              <a:ea typeface="+mj-ea"/>
              <a:cs typeface="Century Gothic"/>
            </a:endParaRPr>
          </a:p>
        </p:txBody>
      </p:sp>
    </p:spTree>
    <p:extLst>
      <p:ext uri="{BB962C8B-B14F-4D97-AF65-F5344CB8AC3E}">
        <p14:creationId xmlns:p14="http://schemas.microsoft.com/office/powerpoint/2010/main" val="229420891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7" name="TextBox 6"/>
          <p:cNvSpPr txBox="1"/>
          <p:nvPr/>
        </p:nvSpPr>
        <p:spPr>
          <a:xfrm>
            <a:off x="4242486" y="6324600"/>
            <a:ext cx="4036541" cy="646331"/>
          </a:xfrm>
          <a:prstGeom prst="rect">
            <a:avLst/>
          </a:prstGeom>
          <a:noFill/>
        </p:spPr>
        <p:txBody>
          <a:bodyPr wrap="square" rtlCol="0">
            <a:spAutoFit/>
          </a:bodyPr>
          <a:lstStyle/>
          <a:p>
            <a:pPr algn="r" defTabSz="914400"/>
            <a:r>
              <a:rPr lang="en-US" sz="1200" dirty="0" smtClean="0">
                <a:solidFill>
                  <a:prstClr val="white"/>
                </a:solidFill>
                <a:latin typeface="Calibri"/>
              </a:rPr>
              <a:t>M. CARBERRY-SANTA CROCE	  D. LAKE    T. MARKOWSKI</a:t>
            </a:r>
          </a:p>
          <a:p>
            <a:pPr algn="r" defTabSz="914400"/>
            <a:r>
              <a:rPr lang="en-US" sz="1200" dirty="0" smtClean="0">
                <a:solidFill>
                  <a:prstClr val="white"/>
                </a:solidFill>
                <a:latin typeface="Calibri"/>
              </a:rPr>
              <a:t>CLM CONSTRUCTION CONSULTANTS, INC.</a:t>
            </a:r>
          </a:p>
          <a:p>
            <a:pPr algn="r" defTabSz="914400"/>
            <a:r>
              <a:rPr lang="en-US" sz="1200" dirty="0" smtClean="0">
                <a:solidFill>
                  <a:prstClr val="white"/>
                </a:solidFill>
                <a:latin typeface="Calibri"/>
              </a:rPr>
              <a:t>	</a:t>
            </a:r>
            <a:endParaRPr lang="en-US" sz="1200" dirty="0">
              <a:solidFill>
                <a:prstClr val="white"/>
              </a:solidFill>
              <a:latin typeface="Calibri"/>
            </a:endParaRPr>
          </a:p>
        </p:txBody>
      </p:sp>
      <p:sp>
        <p:nvSpPr>
          <p:cNvPr id="3" name="TextBox 2"/>
          <p:cNvSpPr txBox="1"/>
          <p:nvPr/>
        </p:nvSpPr>
        <p:spPr>
          <a:xfrm>
            <a:off x="6629400" y="5867400"/>
            <a:ext cx="57912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Logistics Plan</a:t>
            </a:r>
            <a:endParaRPr lang="en-US" dirty="0">
              <a:solidFill>
                <a:prstClr val="white"/>
              </a:solidFill>
              <a:latin typeface="Century Gothic" pitchFamily="34" charset="0"/>
            </a:endParaRPr>
          </a:p>
        </p:txBody>
      </p:sp>
      <p:pic>
        <p:nvPicPr>
          <p:cNvPr id="13" name="Picture 12" descr="Screen Shot 2011-12-03 at 2.57.36 AM.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0600" y="76200"/>
            <a:ext cx="5220026" cy="5334001"/>
          </a:xfrm>
          <a:prstGeom prst="rect">
            <a:avLst/>
          </a:prstGeom>
        </p:spPr>
      </p:pic>
      <p:pic>
        <p:nvPicPr>
          <p:cNvPr id="9" name="Picture 8" descr="Screen Shot 2011-12-03 at 2.57.36 AM.png"/>
          <p:cNvPicPr>
            <a:picLocks noChangeAspect="1"/>
          </p:cNvPicPr>
          <p:nvPr/>
        </p:nvPicPr>
        <p:blipFill rotWithShape="1">
          <a:blip r:embed="rId4" cstate="email">
            <a:extLst>
              <a:ext uri="{28A0092B-C50C-407E-A947-70E740481C1C}">
                <a14:useLocalDpi xmlns:a14="http://schemas.microsoft.com/office/drawing/2010/main"/>
              </a:ext>
            </a:extLst>
          </a:blip>
          <a:srcRect b="-6256"/>
          <a:stretch/>
        </p:blipFill>
        <p:spPr>
          <a:xfrm>
            <a:off x="990601" y="5394201"/>
            <a:ext cx="5220019" cy="854199"/>
          </a:xfrm>
          <a:prstGeom prst="rect">
            <a:avLst/>
          </a:prstGeom>
        </p:spPr>
      </p:pic>
    </p:spTree>
    <p:extLst>
      <p:ext uri="{BB962C8B-B14F-4D97-AF65-F5344CB8AC3E}">
        <p14:creationId xmlns:p14="http://schemas.microsoft.com/office/powerpoint/2010/main" val="20297084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0" y="2743200"/>
            <a:ext cx="9144000"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Value Analysis – A Twist! </a:t>
            </a:r>
            <a:endParaRPr lang="en-US" sz="3200" dirty="0" smtClean="0">
              <a:solidFill>
                <a:prstClr val="white"/>
              </a:solidFill>
              <a:latin typeface="Century Gothic" pitchFamily="34" charset="0"/>
            </a:endParaRPr>
          </a:p>
        </p:txBody>
      </p:sp>
    </p:spTree>
    <p:extLst>
      <p:ext uri="{BB962C8B-B14F-4D97-AF65-F5344CB8AC3E}">
        <p14:creationId xmlns:p14="http://schemas.microsoft.com/office/powerpoint/2010/main" val="238846634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3" name="Rectangle 12"/>
          <p:cNvSpPr/>
          <p:nvPr/>
        </p:nvSpPr>
        <p:spPr>
          <a:xfrm>
            <a:off x="457200" y="0"/>
            <a:ext cx="838200" cy="32004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400"/>
            <a:endParaRPr lang="en-US">
              <a:solidFill>
                <a:prstClr val="white"/>
              </a:solidFill>
              <a:latin typeface="Calibri"/>
            </a:endParaRPr>
          </a:p>
        </p:txBody>
      </p:sp>
      <p:graphicFrame>
        <p:nvGraphicFramePr>
          <p:cNvPr id="7" name="Table 6"/>
          <p:cNvGraphicFramePr>
            <a:graphicFrameLocks noGrp="1"/>
          </p:cNvGraphicFramePr>
          <p:nvPr>
            <p:extLst>
              <p:ext uri="{D42A27DB-BD31-4B8C-83A1-F6EECF244321}">
                <p14:modId xmlns:p14="http://schemas.microsoft.com/office/powerpoint/2010/main" val="3672702483"/>
              </p:ext>
            </p:extLst>
          </p:nvPr>
        </p:nvGraphicFramePr>
        <p:xfrm>
          <a:off x="0" y="1927376"/>
          <a:ext cx="3116560" cy="2152808"/>
        </p:xfrm>
        <a:graphic>
          <a:graphicData uri="http://schemas.openxmlformats.org/drawingml/2006/table">
            <a:tbl>
              <a:tblPr firstRow="1" bandRow="1">
                <a:tableStyleId>{5C22544A-7EE6-4342-B048-85BDC9FD1C3A}</a:tableStyleId>
              </a:tblPr>
              <a:tblGrid>
                <a:gridCol w="1668760"/>
                <a:gridCol w="1447800"/>
              </a:tblGrid>
              <a:tr h="336225">
                <a:tc>
                  <a:txBody>
                    <a:bodyPr/>
                    <a:lstStyle/>
                    <a:p>
                      <a:pPr algn="r"/>
                      <a:r>
                        <a:rPr lang="en-US" sz="1400" dirty="0" smtClean="0"/>
                        <a:t>PROJECT</a:t>
                      </a:r>
                      <a:r>
                        <a:rPr lang="en-US" sz="1400" baseline="0" dirty="0" smtClean="0"/>
                        <a:t> TOTAL:</a:t>
                      </a:r>
                      <a:endParaRPr lang="en-US" sz="1400" dirty="0"/>
                    </a:p>
                  </a:txBody>
                  <a:tcPr marL="89403" marR="89403" marT="44702" marB="44702"/>
                </a:tc>
                <a:tc>
                  <a:txBody>
                    <a:bodyPr/>
                    <a:lstStyle/>
                    <a:p>
                      <a:r>
                        <a:rPr lang="en-US" sz="1400" dirty="0" smtClean="0"/>
                        <a:t>$4,644,723</a:t>
                      </a:r>
                      <a:endParaRPr lang="en-US" sz="1400" dirty="0"/>
                    </a:p>
                  </a:txBody>
                  <a:tcPr marL="89403" marR="89403" marT="44702" marB="44702"/>
                </a:tc>
              </a:tr>
              <a:tr h="264312">
                <a:tc>
                  <a:txBody>
                    <a:bodyPr/>
                    <a:lstStyle/>
                    <a:p>
                      <a:pPr algn="ctr"/>
                      <a:r>
                        <a:rPr lang="en-US" sz="1400" b="1" u="sng" dirty="0" smtClean="0"/>
                        <a:t>Key</a:t>
                      </a:r>
                      <a:r>
                        <a:rPr lang="en-US" sz="1400" b="1" u="sng" baseline="0" dirty="0" smtClean="0"/>
                        <a:t> Divisions</a:t>
                      </a:r>
                      <a:endParaRPr lang="en-US" sz="1400" b="1" u="sng" dirty="0"/>
                    </a:p>
                  </a:txBody>
                  <a:tcPr marL="89403" marR="89403" marT="44702" marB="44702"/>
                </a:tc>
                <a:tc>
                  <a:txBody>
                    <a:bodyPr/>
                    <a:lstStyle/>
                    <a:p>
                      <a:pPr algn="ctr" fontAlgn="b"/>
                      <a:r>
                        <a:rPr lang="en-US" sz="1400" b="1" u="sng" kern="1200" dirty="0" smtClean="0">
                          <a:solidFill>
                            <a:schemeClr val="dk1"/>
                          </a:solidFill>
                          <a:latin typeface="+mn-lt"/>
                          <a:ea typeface="+mn-ea"/>
                          <a:cs typeface="+mn-cs"/>
                        </a:rPr>
                        <a:t>Price</a:t>
                      </a:r>
                    </a:p>
                  </a:txBody>
                  <a:tcPr marL="12417" marR="12417" marT="12417" marB="0" anchor="b"/>
                </a:tc>
              </a:tr>
              <a:tr h="264312">
                <a:tc>
                  <a:txBody>
                    <a:bodyPr/>
                    <a:lstStyle/>
                    <a:p>
                      <a:pPr algn="ctr"/>
                      <a:r>
                        <a:rPr lang="en-US" sz="1400" dirty="0" smtClean="0"/>
                        <a:t>General Conditions</a:t>
                      </a:r>
                      <a:endParaRPr lang="en-US" sz="1400" dirty="0"/>
                    </a:p>
                  </a:txBody>
                  <a:tcPr marL="89403" marR="89403" marT="44702" marB="44702"/>
                </a:tc>
                <a:tc>
                  <a:txBody>
                    <a:bodyPr/>
                    <a:lstStyle/>
                    <a:p>
                      <a:pPr algn="ctr" fontAlgn="b"/>
                      <a:r>
                        <a:rPr lang="en-US" sz="1400" b="0" i="0" u="none" strike="noStrike" dirty="0">
                          <a:latin typeface="+mn-lt"/>
                        </a:rPr>
                        <a:t>$</a:t>
                      </a:r>
                      <a:r>
                        <a:rPr lang="en-US" sz="1400" kern="1200" dirty="0" smtClean="0">
                          <a:solidFill>
                            <a:schemeClr val="dk1"/>
                          </a:solidFill>
                          <a:latin typeface="+mn-lt"/>
                          <a:ea typeface="+mn-ea"/>
                          <a:cs typeface="+mn-cs"/>
                        </a:rPr>
                        <a:t>134,721.70</a:t>
                      </a:r>
                    </a:p>
                  </a:txBody>
                  <a:tcPr marL="12417" marR="12417" marT="12417" marB="0" anchor="b"/>
                </a:tc>
              </a:tr>
              <a:tr h="264312">
                <a:tc>
                  <a:txBody>
                    <a:bodyPr/>
                    <a:lstStyle/>
                    <a:p>
                      <a:pPr algn="ctr"/>
                      <a:r>
                        <a:rPr lang="en-US" sz="1400" dirty="0" smtClean="0"/>
                        <a:t>Concrete</a:t>
                      </a:r>
                      <a:endParaRPr lang="en-US" sz="1400" dirty="0"/>
                    </a:p>
                  </a:txBody>
                  <a:tcPr marL="89403" marR="89403" marT="44702" marB="44702"/>
                </a:tc>
                <a:tc>
                  <a:txBody>
                    <a:bodyPr/>
                    <a:lstStyle/>
                    <a:p>
                      <a:pPr algn="ctr" fontAlgn="b"/>
                      <a:r>
                        <a:rPr lang="en-US" sz="1400" kern="1200" dirty="0" smtClean="0">
                          <a:solidFill>
                            <a:schemeClr val="dk1"/>
                          </a:solidFill>
                          <a:latin typeface="+mn-lt"/>
                          <a:ea typeface="+mn-ea"/>
                          <a:cs typeface="+mn-cs"/>
                        </a:rPr>
                        <a:t>$159,352.22</a:t>
                      </a:r>
                    </a:p>
                  </a:txBody>
                  <a:tcPr marL="12417" marR="12417" marT="12417" marB="0" anchor="b"/>
                </a:tc>
              </a:tr>
              <a:tr h="264312">
                <a:tc>
                  <a:txBody>
                    <a:bodyPr/>
                    <a:lstStyle/>
                    <a:p>
                      <a:pPr algn="ctr"/>
                      <a:r>
                        <a:rPr lang="en-US" sz="1400" dirty="0" smtClean="0"/>
                        <a:t>Masonry</a:t>
                      </a:r>
                      <a:endParaRPr lang="en-US" sz="1400" dirty="0"/>
                    </a:p>
                  </a:txBody>
                  <a:tcPr marL="89403" marR="89403" marT="44702" marB="44702"/>
                </a:tc>
                <a:tc>
                  <a:txBody>
                    <a:bodyPr/>
                    <a:lstStyle/>
                    <a:p>
                      <a:pPr algn="ctr" fontAlgn="b"/>
                      <a:r>
                        <a:rPr lang="en-US" sz="1400" b="0" i="0" u="none" strike="noStrike" dirty="0" smtClean="0">
                          <a:latin typeface="+mn-lt"/>
                        </a:rPr>
                        <a:t>$241,587.35</a:t>
                      </a:r>
                      <a:endParaRPr lang="en-US" sz="1400" b="0" i="0" u="none" strike="noStrike" dirty="0">
                        <a:latin typeface="+mn-lt"/>
                      </a:endParaRPr>
                    </a:p>
                  </a:txBody>
                  <a:tcPr marL="12417" marR="12417" marT="12417" marB="0" anchor="b"/>
                </a:tc>
              </a:tr>
              <a:tr h="264312">
                <a:tc>
                  <a:txBody>
                    <a:bodyPr/>
                    <a:lstStyle/>
                    <a:p>
                      <a:pPr algn="ctr"/>
                      <a:r>
                        <a:rPr lang="en-US" sz="1400" dirty="0" smtClean="0"/>
                        <a:t>Metals</a:t>
                      </a:r>
                      <a:endParaRPr lang="en-US" sz="1400" dirty="0"/>
                    </a:p>
                  </a:txBody>
                  <a:tcPr marL="89403" marR="89403" marT="44702" marB="44702"/>
                </a:tc>
                <a:tc>
                  <a:txBody>
                    <a:bodyPr/>
                    <a:lstStyle/>
                    <a:p>
                      <a:pPr algn="ctr" fontAlgn="b"/>
                      <a:r>
                        <a:rPr lang="en-US" sz="1400" b="0" i="0" u="none" strike="noStrike" dirty="0" smtClean="0">
                          <a:latin typeface="+mn-lt"/>
                        </a:rPr>
                        <a:t>$801,702.02</a:t>
                      </a:r>
                      <a:endParaRPr lang="en-US" sz="1400" b="0" i="0" u="none" strike="noStrike" dirty="0">
                        <a:latin typeface="+mn-lt"/>
                      </a:endParaRPr>
                    </a:p>
                  </a:txBody>
                  <a:tcPr marL="12417" marR="12417" marT="12417" marB="0" anchor="b"/>
                </a:tc>
              </a:tr>
              <a:tr h="264312">
                <a:tc>
                  <a:txBody>
                    <a:bodyPr/>
                    <a:lstStyle/>
                    <a:p>
                      <a:pPr algn="ctr"/>
                      <a:r>
                        <a:rPr lang="en-US" sz="1400" dirty="0" smtClean="0"/>
                        <a:t>Site</a:t>
                      </a:r>
                      <a:endParaRPr lang="en-US" sz="1400" dirty="0"/>
                    </a:p>
                  </a:txBody>
                  <a:tcPr marL="89403" marR="89403" marT="44702" marB="4470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$118,958.96</a:t>
                      </a:r>
                    </a:p>
                  </a:txBody>
                  <a:tcPr marL="89403" marR="89403" marT="44702" marB="44702"/>
                </a:tc>
              </a:tr>
            </a:tbl>
          </a:graphicData>
        </a:graphic>
      </p:graphicFrame>
      <p:sp>
        <p:nvSpPr>
          <p:cNvPr id="8" name="TextBox 7"/>
          <p:cNvSpPr txBox="1"/>
          <p:nvPr/>
        </p:nvSpPr>
        <p:spPr>
          <a:xfrm>
            <a:off x="-1462256" y="1219200"/>
            <a:ext cx="6048672" cy="861774"/>
          </a:xfrm>
          <a:prstGeom prst="rect">
            <a:avLst/>
          </a:prstGeom>
          <a:noFill/>
        </p:spPr>
        <p:txBody>
          <a:bodyPr wrap="square" rtlCol="0">
            <a:spAutoFit/>
          </a:bodyPr>
          <a:lstStyle/>
          <a:p>
            <a:pPr algn="ctr" defTabSz="914400"/>
            <a:r>
              <a:rPr lang="en-US" dirty="0" smtClean="0">
                <a:solidFill>
                  <a:prstClr val="white"/>
                </a:solidFill>
                <a:latin typeface="Calibri"/>
              </a:rPr>
              <a:t>Program Removal</a:t>
            </a:r>
          </a:p>
          <a:p>
            <a:pPr algn="ctr" defTabSz="914400"/>
            <a:r>
              <a:rPr lang="en-US" sz="1200" dirty="0" smtClean="0">
                <a:solidFill>
                  <a:prstClr val="white"/>
                </a:solidFill>
                <a:latin typeface="Calibri"/>
              </a:rPr>
              <a:t>Remove Auditorium and Green House </a:t>
            </a:r>
          </a:p>
          <a:p>
            <a:pPr defTabSz="914400"/>
            <a:endParaRPr lang="en-US" dirty="0">
              <a:solidFill>
                <a:prstClr val="white"/>
              </a:solidFill>
              <a:latin typeface="Calibri"/>
            </a:endParaRPr>
          </a:p>
        </p:txBody>
      </p:sp>
      <p:sp>
        <p:nvSpPr>
          <p:cNvPr id="9" name="TextBox 8"/>
          <p:cNvSpPr txBox="1"/>
          <p:nvPr/>
        </p:nvSpPr>
        <p:spPr>
          <a:xfrm>
            <a:off x="-228600" y="4078069"/>
            <a:ext cx="3744416" cy="646331"/>
          </a:xfrm>
          <a:prstGeom prst="rect">
            <a:avLst/>
          </a:prstGeom>
          <a:noFill/>
        </p:spPr>
        <p:txBody>
          <a:bodyPr wrap="square" rtlCol="0">
            <a:spAutoFit/>
          </a:bodyPr>
          <a:lstStyle/>
          <a:p>
            <a:pPr algn="ctr" defTabSz="914400"/>
            <a:r>
              <a:rPr lang="en-US" dirty="0" smtClean="0">
                <a:solidFill>
                  <a:prstClr val="white"/>
                </a:solidFill>
                <a:latin typeface="Calibri"/>
              </a:rPr>
              <a:t>Percentage </a:t>
            </a:r>
          </a:p>
          <a:p>
            <a:pPr algn="ctr" defTabSz="914400"/>
            <a:r>
              <a:rPr lang="en-US" dirty="0" smtClean="0">
                <a:solidFill>
                  <a:prstClr val="white"/>
                </a:solidFill>
                <a:latin typeface="Calibri"/>
              </a:rPr>
              <a:t>decreased: 16%</a:t>
            </a:r>
            <a:endParaRPr lang="en-US" dirty="0">
              <a:solidFill>
                <a:prstClr val="white"/>
              </a:solidFill>
              <a:latin typeface="Calibri"/>
            </a:endParaRPr>
          </a:p>
        </p:txBody>
      </p:sp>
      <p:sp>
        <p:nvSpPr>
          <p:cNvPr id="11" name="TextBox 10"/>
          <p:cNvSpPr txBox="1"/>
          <p:nvPr/>
        </p:nvSpPr>
        <p:spPr>
          <a:xfrm>
            <a:off x="5334000" y="5834881"/>
            <a:ext cx="3733800" cy="369332"/>
          </a:xfrm>
          <a:prstGeom prst="rect">
            <a:avLst/>
          </a:prstGeom>
          <a:noFill/>
        </p:spPr>
        <p:txBody>
          <a:bodyPr wrap="square" rtlCol="0">
            <a:spAutoFit/>
          </a:bodyPr>
          <a:lstStyle/>
          <a:p>
            <a:pPr algn="ctr" defTabSz="914400"/>
            <a:r>
              <a:rPr lang="en-US" dirty="0" smtClean="0">
                <a:solidFill>
                  <a:prstClr val="white"/>
                </a:solidFill>
                <a:latin typeface="Century Gothic" pitchFamily="34" charset="0"/>
              </a:rPr>
              <a:t>Budget Analysis</a:t>
            </a:r>
            <a:endParaRPr lang="en-US" dirty="0">
              <a:solidFill>
                <a:prstClr val="white"/>
              </a:solidFill>
              <a:latin typeface="Century Gothic" pitchFamily="34"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2369267161"/>
              </p:ext>
            </p:extLst>
          </p:nvPr>
        </p:nvGraphicFramePr>
        <p:xfrm>
          <a:off x="3276600" y="1944470"/>
          <a:ext cx="2895600" cy="2117191"/>
        </p:xfrm>
        <a:graphic>
          <a:graphicData uri="http://schemas.openxmlformats.org/drawingml/2006/table">
            <a:tbl>
              <a:tblPr firstRow="1" bandRow="1">
                <a:tableStyleId>{5C22544A-7EE6-4342-B048-85BDC9FD1C3A}</a:tableStyleId>
              </a:tblPr>
              <a:tblGrid>
                <a:gridCol w="1600200"/>
                <a:gridCol w="1295400"/>
              </a:tblGrid>
              <a:tr h="237339">
                <a:tc>
                  <a:txBody>
                    <a:bodyPr/>
                    <a:lstStyle/>
                    <a:p>
                      <a:pPr algn="r"/>
                      <a:r>
                        <a:rPr lang="en-US" sz="1400" dirty="0" smtClean="0"/>
                        <a:t>PROJECT</a:t>
                      </a:r>
                      <a:r>
                        <a:rPr lang="en-US" sz="1400" baseline="0" dirty="0" smtClean="0"/>
                        <a:t> TOTAL:</a:t>
                      </a:r>
                      <a:endParaRPr lang="en-US" sz="1400" dirty="0"/>
                    </a:p>
                  </a:txBody>
                  <a:tcPr marL="89095" marR="89095" marT="44548" marB="44548"/>
                </a:tc>
                <a:tc>
                  <a:txBody>
                    <a:bodyPr/>
                    <a:lstStyle/>
                    <a:p>
                      <a:r>
                        <a:rPr lang="en-US" sz="1400" dirty="0" smtClean="0"/>
                        <a:t>$3,974,298</a:t>
                      </a:r>
                      <a:endParaRPr lang="en-US" sz="1400" dirty="0"/>
                    </a:p>
                  </a:txBody>
                  <a:tcPr marL="89095" marR="89095" marT="44548" marB="44548"/>
                </a:tc>
              </a:tr>
              <a:tr h="230943">
                <a:tc>
                  <a:txBody>
                    <a:bodyPr/>
                    <a:lstStyle/>
                    <a:p>
                      <a:pPr algn="ctr"/>
                      <a:r>
                        <a:rPr lang="en-US" sz="1400" b="1" u="sng" dirty="0" smtClean="0"/>
                        <a:t>Key</a:t>
                      </a:r>
                      <a:r>
                        <a:rPr lang="en-US" sz="1400" b="1" u="sng" baseline="0" dirty="0" smtClean="0"/>
                        <a:t> Divisions</a:t>
                      </a:r>
                      <a:endParaRPr lang="en-US" sz="1400" b="1" u="sng" dirty="0"/>
                    </a:p>
                  </a:txBody>
                  <a:tcPr marL="89095" marR="89095" marT="44548" marB="44548"/>
                </a:tc>
                <a:tc>
                  <a:txBody>
                    <a:bodyPr/>
                    <a:lstStyle/>
                    <a:p>
                      <a:pPr algn="ctr" fontAlgn="b"/>
                      <a:r>
                        <a:rPr lang="en-US" sz="1400" b="1" u="sng" kern="1200" dirty="0" smtClean="0">
                          <a:solidFill>
                            <a:schemeClr val="dk1"/>
                          </a:solidFill>
                          <a:latin typeface="+mn-lt"/>
                          <a:ea typeface="+mn-ea"/>
                          <a:cs typeface="+mn-cs"/>
                        </a:rPr>
                        <a:t>Price</a:t>
                      </a:r>
                    </a:p>
                  </a:txBody>
                  <a:tcPr marL="12374" marR="12374" marT="12374" marB="0" anchor="b"/>
                </a:tc>
              </a:tr>
              <a:tr h="233287">
                <a:tc>
                  <a:txBody>
                    <a:bodyPr/>
                    <a:lstStyle/>
                    <a:p>
                      <a:pPr algn="ctr"/>
                      <a:r>
                        <a:rPr lang="en-US" sz="1400" dirty="0" smtClean="0"/>
                        <a:t>General Conditions</a:t>
                      </a:r>
                      <a:endParaRPr lang="en-US" sz="1400" dirty="0"/>
                    </a:p>
                  </a:txBody>
                  <a:tcPr marL="89095" marR="89095" marT="44548" marB="44548"/>
                </a:tc>
                <a:tc>
                  <a:txBody>
                    <a:bodyPr/>
                    <a:lstStyle/>
                    <a:p>
                      <a:pPr algn="ctr" fontAlgn="b"/>
                      <a:r>
                        <a:rPr lang="en-US" sz="1400" b="0" i="0" u="none" strike="noStrike" dirty="0">
                          <a:latin typeface="+mn-lt"/>
                        </a:rPr>
                        <a:t>$</a:t>
                      </a:r>
                      <a:r>
                        <a:rPr lang="en-US" sz="1400" kern="1200" dirty="0" smtClean="0">
                          <a:solidFill>
                            <a:schemeClr val="dk1"/>
                          </a:solidFill>
                          <a:latin typeface="+mn-lt"/>
                          <a:ea typeface="+mn-ea"/>
                          <a:cs typeface="+mn-cs"/>
                        </a:rPr>
                        <a:t>134,721.70</a:t>
                      </a:r>
                    </a:p>
                  </a:txBody>
                  <a:tcPr marL="12374" marR="12374" marT="12374" marB="0" anchor="b"/>
                </a:tc>
              </a:tr>
              <a:tr h="237339">
                <a:tc>
                  <a:txBody>
                    <a:bodyPr/>
                    <a:lstStyle/>
                    <a:p>
                      <a:pPr algn="ctr"/>
                      <a:r>
                        <a:rPr lang="en-US" sz="1400" dirty="0" smtClean="0"/>
                        <a:t>Concrete</a:t>
                      </a:r>
                      <a:endParaRPr lang="en-US" sz="1400" dirty="0"/>
                    </a:p>
                  </a:txBody>
                  <a:tcPr marL="89095" marR="89095" marT="44548" marB="44548"/>
                </a:tc>
                <a:tc>
                  <a:txBody>
                    <a:bodyPr/>
                    <a:lstStyle/>
                    <a:p>
                      <a:pPr algn="ctr" fontAlgn="b"/>
                      <a:r>
                        <a:rPr lang="en-US" sz="1400" kern="1200" dirty="0" smtClean="0">
                          <a:solidFill>
                            <a:schemeClr val="dk1"/>
                          </a:solidFill>
                          <a:latin typeface="+mn-lt"/>
                          <a:ea typeface="+mn-ea"/>
                          <a:cs typeface="+mn-cs"/>
                        </a:rPr>
                        <a:t>$159,354.22</a:t>
                      </a:r>
                    </a:p>
                  </a:txBody>
                  <a:tcPr marL="12374" marR="12374" marT="12374" marB="0" anchor="b"/>
                </a:tc>
              </a:tr>
              <a:tr h="237339">
                <a:tc>
                  <a:txBody>
                    <a:bodyPr/>
                    <a:lstStyle/>
                    <a:p>
                      <a:pPr algn="ctr"/>
                      <a:r>
                        <a:rPr lang="en-US" sz="1400" dirty="0" smtClean="0"/>
                        <a:t>Masonry</a:t>
                      </a:r>
                      <a:endParaRPr lang="en-US" sz="1400" dirty="0"/>
                    </a:p>
                  </a:txBody>
                  <a:tcPr marL="89095" marR="89095" marT="44548" marB="44548"/>
                </a:tc>
                <a:tc>
                  <a:txBody>
                    <a:bodyPr/>
                    <a:lstStyle/>
                    <a:p>
                      <a:pPr algn="ctr" fontAlgn="b"/>
                      <a:r>
                        <a:rPr lang="en-US" sz="1400" b="0" i="0" u="none" strike="noStrike" dirty="0" smtClean="0">
                          <a:latin typeface="+mn-lt"/>
                        </a:rPr>
                        <a:t>$427,944.55</a:t>
                      </a:r>
                      <a:endParaRPr lang="en-US" sz="1400" b="0" i="0" u="none" strike="noStrike" dirty="0">
                        <a:latin typeface="+mn-lt"/>
                      </a:endParaRPr>
                    </a:p>
                  </a:txBody>
                  <a:tcPr marL="12374" marR="12374" marT="12374" marB="0" anchor="b"/>
                </a:tc>
              </a:tr>
              <a:tr h="237339">
                <a:tc>
                  <a:txBody>
                    <a:bodyPr/>
                    <a:lstStyle/>
                    <a:p>
                      <a:pPr algn="ctr"/>
                      <a:r>
                        <a:rPr lang="en-US" sz="1400" dirty="0" smtClean="0"/>
                        <a:t>Metals</a:t>
                      </a:r>
                      <a:endParaRPr lang="en-US" sz="1400" dirty="0"/>
                    </a:p>
                  </a:txBody>
                  <a:tcPr marL="89095" marR="89095" marT="44548" marB="44548"/>
                </a:tc>
                <a:tc>
                  <a:txBody>
                    <a:bodyPr/>
                    <a:lstStyle/>
                    <a:p>
                      <a:pPr algn="ctr" fontAlgn="b"/>
                      <a:r>
                        <a:rPr lang="en-US" sz="1400" b="0" i="0" u="none" strike="noStrike" dirty="0" smtClean="0">
                          <a:latin typeface="+mn-lt"/>
                        </a:rPr>
                        <a:t>$295,354.52</a:t>
                      </a:r>
                      <a:endParaRPr lang="en-US" sz="1400" b="0" i="0" u="none" strike="noStrike" dirty="0">
                        <a:latin typeface="+mn-lt"/>
                      </a:endParaRPr>
                    </a:p>
                  </a:txBody>
                  <a:tcPr marL="12374" marR="12374" marT="12374" marB="0" anchor="b"/>
                </a:tc>
              </a:tr>
              <a:tr h="237339">
                <a:tc>
                  <a:txBody>
                    <a:bodyPr/>
                    <a:lstStyle/>
                    <a:p>
                      <a:pPr algn="ctr"/>
                      <a:r>
                        <a:rPr lang="en-US" sz="1400" dirty="0" smtClean="0"/>
                        <a:t>Site</a:t>
                      </a:r>
                      <a:endParaRPr lang="en-US" sz="1400" dirty="0"/>
                    </a:p>
                  </a:txBody>
                  <a:tcPr marL="89095" marR="89095" marT="44548" marB="4454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$118,958.96</a:t>
                      </a:r>
                    </a:p>
                  </a:txBody>
                  <a:tcPr marL="89095" marR="89095" marT="44548" marB="44548"/>
                </a:tc>
              </a:tr>
            </a:tbl>
          </a:graphicData>
        </a:graphic>
      </p:graphicFrame>
      <p:sp>
        <p:nvSpPr>
          <p:cNvPr id="15" name="TextBox 14"/>
          <p:cNvSpPr txBox="1"/>
          <p:nvPr/>
        </p:nvSpPr>
        <p:spPr>
          <a:xfrm>
            <a:off x="3200400" y="1182469"/>
            <a:ext cx="2895600" cy="1292662"/>
          </a:xfrm>
          <a:prstGeom prst="rect">
            <a:avLst/>
          </a:prstGeom>
          <a:noFill/>
        </p:spPr>
        <p:txBody>
          <a:bodyPr wrap="square" rtlCol="0">
            <a:spAutoFit/>
          </a:bodyPr>
          <a:lstStyle/>
          <a:p>
            <a:pPr algn="ctr" defTabSz="914400"/>
            <a:r>
              <a:rPr lang="en-US" dirty="0" smtClean="0">
                <a:solidFill>
                  <a:prstClr val="white"/>
                </a:solidFill>
                <a:latin typeface="Calibri"/>
              </a:rPr>
              <a:t>Structural Masonry Envelope</a:t>
            </a:r>
          </a:p>
          <a:p>
            <a:pPr algn="ctr" defTabSz="914400"/>
            <a:r>
              <a:rPr lang="en-US" sz="1200" dirty="0" smtClean="0">
                <a:solidFill>
                  <a:prstClr val="white"/>
                </a:solidFill>
                <a:latin typeface="Calibri"/>
              </a:rPr>
              <a:t>Removes program &amp; substitutes structural steel for structural masonry</a:t>
            </a:r>
          </a:p>
          <a:p>
            <a:pPr algn="ctr" defTabSz="914400"/>
            <a:endParaRPr lang="en-US" dirty="0" smtClean="0">
              <a:solidFill>
                <a:prstClr val="white"/>
              </a:solidFill>
              <a:latin typeface="Calibri"/>
            </a:endParaRPr>
          </a:p>
          <a:p>
            <a:pPr algn="ctr" defTabSz="914400"/>
            <a:endParaRPr lang="en-US" dirty="0">
              <a:solidFill>
                <a:prstClr val="white"/>
              </a:solidFill>
              <a:latin typeface="Calibri"/>
            </a:endParaRPr>
          </a:p>
        </p:txBody>
      </p:sp>
      <p:sp>
        <p:nvSpPr>
          <p:cNvPr id="16" name="TextBox 15"/>
          <p:cNvSpPr txBox="1"/>
          <p:nvPr/>
        </p:nvSpPr>
        <p:spPr>
          <a:xfrm>
            <a:off x="2961184" y="4078069"/>
            <a:ext cx="3744416" cy="646331"/>
          </a:xfrm>
          <a:prstGeom prst="rect">
            <a:avLst/>
          </a:prstGeom>
          <a:noFill/>
        </p:spPr>
        <p:txBody>
          <a:bodyPr wrap="square" rtlCol="0">
            <a:spAutoFit/>
          </a:bodyPr>
          <a:lstStyle/>
          <a:p>
            <a:pPr algn="ctr" defTabSz="914400"/>
            <a:r>
              <a:rPr lang="en-US" dirty="0" smtClean="0">
                <a:solidFill>
                  <a:prstClr val="white"/>
                </a:solidFill>
                <a:latin typeface="Calibri"/>
              </a:rPr>
              <a:t>Percentage </a:t>
            </a:r>
          </a:p>
          <a:p>
            <a:pPr algn="ctr" defTabSz="914400"/>
            <a:r>
              <a:rPr lang="en-US" dirty="0" smtClean="0">
                <a:solidFill>
                  <a:prstClr val="white"/>
                </a:solidFill>
                <a:latin typeface="Calibri"/>
              </a:rPr>
              <a:t>decreased: 28%</a:t>
            </a:r>
            <a:endParaRPr lang="en-US" dirty="0">
              <a:solidFill>
                <a:prstClr val="white"/>
              </a:solidFill>
              <a:latin typeface="Calibri"/>
            </a:endParaRPr>
          </a:p>
        </p:txBody>
      </p:sp>
      <p:graphicFrame>
        <p:nvGraphicFramePr>
          <p:cNvPr id="22" name="Table 21"/>
          <p:cNvGraphicFramePr>
            <a:graphicFrameLocks noGrp="1"/>
          </p:cNvGraphicFramePr>
          <p:nvPr>
            <p:extLst>
              <p:ext uri="{D42A27DB-BD31-4B8C-83A1-F6EECF244321}">
                <p14:modId xmlns:p14="http://schemas.microsoft.com/office/powerpoint/2010/main" val="4072071162"/>
              </p:ext>
            </p:extLst>
          </p:nvPr>
        </p:nvGraphicFramePr>
        <p:xfrm>
          <a:off x="6304022" y="1905000"/>
          <a:ext cx="2839978" cy="2102366"/>
        </p:xfrm>
        <a:graphic>
          <a:graphicData uri="http://schemas.openxmlformats.org/drawingml/2006/table">
            <a:tbl>
              <a:tblPr firstRow="1" bandRow="1">
                <a:tableStyleId>{5C22544A-7EE6-4342-B048-85BDC9FD1C3A}</a:tableStyleId>
              </a:tblPr>
              <a:tblGrid>
                <a:gridCol w="1534289"/>
                <a:gridCol w="1305689"/>
              </a:tblGrid>
              <a:tr h="300338">
                <a:tc>
                  <a:txBody>
                    <a:bodyPr/>
                    <a:lstStyle/>
                    <a:p>
                      <a:pPr algn="r"/>
                      <a:r>
                        <a:rPr lang="en-US" sz="1400" dirty="0" smtClean="0"/>
                        <a:t>PROJECT</a:t>
                      </a:r>
                      <a:r>
                        <a:rPr lang="en-US" sz="1400" baseline="0" dirty="0" smtClean="0"/>
                        <a:t> TOTAL:</a:t>
                      </a:r>
                      <a:endParaRPr lang="en-US" sz="1400" dirty="0"/>
                    </a:p>
                  </a:txBody>
                  <a:tcPr marL="48315" marR="48315" marT="24157" marB="24157"/>
                </a:tc>
                <a:tc>
                  <a:txBody>
                    <a:bodyPr/>
                    <a:lstStyle/>
                    <a:p>
                      <a:r>
                        <a:rPr lang="en-US" sz="1400" dirty="0" smtClean="0"/>
                        <a:t>$4,257,803</a:t>
                      </a:r>
                      <a:endParaRPr lang="en-US" sz="1400" dirty="0"/>
                    </a:p>
                  </a:txBody>
                  <a:tcPr marL="48315" marR="48315" marT="24157" marB="24157"/>
                </a:tc>
              </a:tr>
              <a:tr h="300338">
                <a:tc>
                  <a:txBody>
                    <a:bodyPr/>
                    <a:lstStyle/>
                    <a:p>
                      <a:pPr algn="ctr"/>
                      <a:r>
                        <a:rPr lang="en-US" sz="1400" b="1" u="sng" dirty="0" smtClean="0"/>
                        <a:t>Key</a:t>
                      </a:r>
                      <a:r>
                        <a:rPr lang="en-US" sz="1400" b="1" u="sng" baseline="0" dirty="0" smtClean="0"/>
                        <a:t> Divisions</a:t>
                      </a:r>
                      <a:endParaRPr lang="en-US" sz="1400" b="1" u="sng" dirty="0"/>
                    </a:p>
                  </a:txBody>
                  <a:tcPr marL="48315" marR="48315" marT="24157" marB="24157"/>
                </a:tc>
                <a:tc>
                  <a:txBody>
                    <a:bodyPr/>
                    <a:lstStyle/>
                    <a:p>
                      <a:pPr algn="ctr" fontAlgn="b"/>
                      <a:r>
                        <a:rPr lang="en-US" sz="1400" b="1" u="sng" kern="1200" dirty="0" smtClean="0">
                          <a:solidFill>
                            <a:schemeClr val="dk1"/>
                          </a:solidFill>
                          <a:latin typeface="+mn-lt"/>
                          <a:ea typeface="+mn-ea"/>
                          <a:cs typeface="+mn-cs"/>
                        </a:rPr>
                        <a:t>Price</a:t>
                      </a:r>
                    </a:p>
                  </a:txBody>
                  <a:tcPr marL="6710" marR="6710" marT="6710" marB="0" anchor="b"/>
                </a:tc>
              </a:tr>
              <a:tr h="300338">
                <a:tc>
                  <a:txBody>
                    <a:bodyPr/>
                    <a:lstStyle/>
                    <a:p>
                      <a:pPr algn="ctr"/>
                      <a:r>
                        <a:rPr lang="en-US" sz="1400" dirty="0" smtClean="0"/>
                        <a:t>General Conditions</a:t>
                      </a:r>
                      <a:endParaRPr lang="en-US" sz="1400" dirty="0"/>
                    </a:p>
                  </a:txBody>
                  <a:tcPr marL="48315" marR="48315" marT="24157" marB="24157"/>
                </a:tc>
                <a:tc>
                  <a:txBody>
                    <a:bodyPr/>
                    <a:lstStyle/>
                    <a:p>
                      <a:pPr algn="ctr" fontAlgn="b"/>
                      <a:r>
                        <a:rPr lang="en-US" sz="1400" b="0" i="0" u="none" strike="noStrike" dirty="0">
                          <a:latin typeface="+mn-lt"/>
                        </a:rPr>
                        <a:t>$</a:t>
                      </a:r>
                      <a:r>
                        <a:rPr lang="en-US" sz="1400" kern="1200" dirty="0" smtClean="0">
                          <a:solidFill>
                            <a:schemeClr val="dk1"/>
                          </a:solidFill>
                          <a:latin typeface="+mn-lt"/>
                          <a:ea typeface="+mn-ea"/>
                          <a:cs typeface="+mn-cs"/>
                        </a:rPr>
                        <a:t>134,721.70</a:t>
                      </a:r>
                    </a:p>
                  </a:txBody>
                  <a:tcPr marL="6710" marR="6710" marT="6710" marB="0" anchor="b"/>
                </a:tc>
              </a:tr>
              <a:tr h="300338">
                <a:tc>
                  <a:txBody>
                    <a:bodyPr/>
                    <a:lstStyle/>
                    <a:p>
                      <a:pPr algn="ctr"/>
                      <a:r>
                        <a:rPr lang="en-US" sz="1400" dirty="0" smtClean="0"/>
                        <a:t>Concrete</a:t>
                      </a:r>
                      <a:endParaRPr lang="en-US" sz="1400" dirty="0"/>
                    </a:p>
                  </a:txBody>
                  <a:tcPr marL="48315" marR="48315" marT="24157" marB="24157"/>
                </a:tc>
                <a:tc>
                  <a:txBody>
                    <a:bodyPr/>
                    <a:lstStyle/>
                    <a:p>
                      <a:pPr algn="ctr" fontAlgn="b"/>
                      <a:r>
                        <a:rPr lang="en-US" sz="1400" kern="1200" dirty="0" smtClean="0">
                          <a:solidFill>
                            <a:schemeClr val="dk1"/>
                          </a:solidFill>
                          <a:latin typeface="+mn-lt"/>
                          <a:ea typeface="+mn-ea"/>
                          <a:cs typeface="+mn-cs"/>
                        </a:rPr>
                        <a:t>$159,352.22</a:t>
                      </a:r>
                    </a:p>
                  </a:txBody>
                  <a:tcPr marL="6710" marR="6710" marT="6710" marB="0" anchor="b"/>
                </a:tc>
              </a:tr>
              <a:tr h="300338">
                <a:tc>
                  <a:txBody>
                    <a:bodyPr/>
                    <a:lstStyle/>
                    <a:p>
                      <a:pPr algn="ctr"/>
                      <a:r>
                        <a:rPr lang="en-US" sz="1400" dirty="0" smtClean="0"/>
                        <a:t>Masonry</a:t>
                      </a:r>
                      <a:endParaRPr lang="en-US" sz="1400" dirty="0"/>
                    </a:p>
                  </a:txBody>
                  <a:tcPr marL="48315" marR="48315" marT="24157" marB="24157"/>
                </a:tc>
                <a:tc>
                  <a:txBody>
                    <a:bodyPr/>
                    <a:lstStyle/>
                    <a:p>
                      <a:pPr algn="ctr" fontAlgn="b"/>
                      <a:r>
                        <a:rPr lang="en-US" sz="1400" b="0" i="0" u="none" strike="noStrike" dirty="0" smtClean="0">
                          <a:latin typeface="+mn-lt"/>
                        </a:rPr>
                        <a:t>$172,747.50</a:t>
                      </a:r>
                      <a:endParaRPr lang="en-US" sz="1400" b="0" i="0" u="none" strike="noStrike" dirty="0">
                        <a:latin typeface="+mn-lt"/>
                      </a:endParaRPr>
                    </a:p>
                  </a:txBody>
                  <a:tcPr marL="6710" marR="6710" marT="6710" marB="0" anchor="b"/>
                </a:tc>
              </a:tr>
              <a:tr h="300338">
                <a:tc>
                  <a:txBody>
                    <a:bodyPr/>
                    <a:lstStyle/>
                    <a:p>
                      <a:pPr algn="ctr"/>
                      <a:r>
                        <a:rPr lang="en-US" sz="1400" dirty="0" smtClean="0"/>
                        <a:t>Metals</a:t>
                      </a:r>
                      <a:endParaRPr lang="en-US" sz="1400" dirty="0"/>
                    </a:p>
                  </a:txBody>
                  <a:tcPr marL="48315" marR="48315" marT="24157" marB="24157"/>
                </a:tc>
                <a:tc>
                  <a:txBody>
                    <a:bodyPr/>
                    <a:lstStyle/>
                    <a:p>
                      <a:pPr algn="ctr" fontAlgn="b"/>
                      <a:r>
                        <a:rPr lang="en-US" sz="1400" b="0" i="0" u="none" strike="noStrike" dirty="0" smtClean="0">
                          <a:latin typeface="+mn-lt"/>
                        </a:rPr>
                        <a:t>$685,216.22</a:t>
                      </a:r>
                      <a:endParaRPr lang="en-US" sz="1400" b="0" i="0" u="none" strike="noStrike" dirty="0">
                        <a:latin typeface="+mn-lt"/>
                      </a:endParaRPr>
                    </a:p>
                  </a:txBody>
                  <a:tcPr marL="6710" marR="6710" marT="6710" marB="0" anchor="b"/>
                </a:tc>
              </a:tr>
              <a:tr h="300338">
                <a:tc>
                  <a:txBody>
                    <a:bodyPr/>
                    <a:lstStyle/>
                    <a:p>
                      <a:pPr algn="ctr"/>
                      <a:r>
                        <a:rPr lang="en-US" sz="1400" dirty="0" smtClean="0"/>
                        <a:t>Site</a:t>
                      </a:r>
                      <a:endParaRPr lang="en-US" sz="1400" dirty="0"/>
                    </a:p>
                  </a:txBody>
                  <a:tcPr marL="48315" marR="48315" marT="24157" marB="2415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$118,958.96</a:t>
                      </a:r>
                    </a:p>
                  </a:txBody>
                  <a:tcPr marL="48315" marR="48315" marT="24157" marB="24157"/>
                </a:tc>
              </a:tr>
            </a:tbl>
          </a:graphicData>
        </a:graphic>
      </p:graphicFrame>
      <p:sp>
        <p:nvSpPr>
          <p:cNvPr id="23" name="TextBox 22"/>
          <p:cNvSpPr txBox="1"/>
          <p:nvPr/>
        </p:nvSpPr>
        <p:spPr>
          <a:xfrm>
            <a:off x="6248399" y="1182469"/>
            <a:ext cx="2819401" cy="738664"/>
          </a:xfrm>
          <a:prstGeom prst="rect">
            <a:avLst/>
          </a:prstGeom>
          <a:noFill/>
        </p:spPr>
        <p:txBody>
          <a:bodyPr wrap="square" rtlCol="0">
            <a:spAutoFit/>
          </a:bodyPr>
          <a:lstStyle/>
          <a:p>
            <a:pPr algn="ctr" defTabSz="914400"/>
            <a:r>
              <a:rPr lang="en-US" dirty="0" smtClean="0">
                <a:solidFill>
                  <a:prstClr val="white"/>
                </a:solidFill>
                <a:latin typeface="Calibri"/>
              </a:rPr>
              <a:t>Metal or Wood Frame</a:t>
            </a:r>
          </a:p>
          <a:p>
            <a:pPr algn="ctr" defTabSz="914400"/>
            <a:r>
              <a:rPr lang="en-US" sz="1200" dirty="0" smtClean="0">
                <a:solidFill>
                  <a:prstClr val="white"/>
                </a:solidFill>
                <a:latin typeface="Calibri"/>
              </a:rPr>
              <a:t>Removes program &amp; substitutes CMU with metal or wood framing</a:t>
            </a:r>
            <a:endParaRPr lang="en-US" sz="1200" dirty="0">
              <a:solidFill>
                <a:prstClr val="white"/>
              </a:solidFill>
              <a:latin typeface="Calibri"/>
            </a:endParaRPr>
          </a:p>
        </p:txBody>
      </p:sp>
      <p:sp>
        <p:nvSpPr>
          <p:cNvPr id="24" name="TextBox 23"/>
          <p:cNvSpPr txBox="1"/>
          <p:nvPr/>
        </p:nvSpPr>
        <p:spPr>
          <a:xfrm>
            <a:off x="6784542" y="4078069"/>
            <a:ext cx="1978458" cy="646331"/>
          </a:xfrm>
          <a:prstGeom prst="rect">
            <a:avLst/>
          </a:prstGeom>
          <a:noFill/>
        </p:spPr>
        <p:txBody>
          <a:bodyPr wrap="square" rtlCol="0">
            <a:spAutoFit/>
          </a:bodyPr>
          <a:lstStyle/>
          <a:p>
            <a:pPr algn="ctr" defTabSz="914400"/>
            <a:r>
              <a:rPr lang="en-US" dirty="0" smtClean="0">
                <a:solidFill>
                  <a:prstClr val="white"/>
                </a:solidFill>
                <a:latin typeface="Calibri"/>
              </a:rPr>
              <a:t>Percentage decreased: 23%</a:t>
            </a:r>
            <a:endParaRPr lang="en-US" dirty="0">
              <a:solidFill>
                <a:prstClr val="white"/>
              </a:solidFill>
              <a:latin typeface="Calibri"/>
            </a:endParaRPr>
          </a:p>
        </p:txBody>
      </p:sp>
      <p:sp>
        <p:nvSpPr>
          <p:cNvPr id="26" name="TextBox 25"/>
          <p:cNvSpPr txBox="1"/>
          <p:nvPr/>
        </p:nvSpPr>
        <p:spPr>
          <a:xfrm>
            <a:off x="4242486" y="6324600"/>
            <a:ext cx="4036541" cy="646331"/>
          </a:xfrm>
          <a:prstGeom prst="rect">
            <a:avLst/>
          </a:prstGeom>
          <a:noFill/>
        </p:spPr>
        <p:txBody>
          <a:bodyPr wrap="square" rtlCol="0">
            <a:spAutoFit/>
          </a:bodyPr>
          <a:lstStyle/>
          <a:p>
            <a:pPr algn="r" defTabSz="914400"/>
            <a:r>
              <a:rPr lang="en-US" sz="1200" dirty="0" smtClean="0">
                <a:solidFill>
                  <a:prstClr val="white"/>
                </a:solidFill>
                <a:latin typeface="Calibri"/>
              </a:rPr>
              <a:t>M. CARBERRY-SANTA CROCE	  D. LAKE    T. MARKOWSKI</a:t>
            </a:r>
          </a:p>
          <a:p>
            <a:pPr algn="r" defTabSz="914400"/>
            <a:r>
              <a:rPr lang="en-US" sz="1200" dirty="0" smtClean="0">
                <a:solidFill>
                  <a:prstClr val="white"/>
                </a:solidFill>
                <a:latin typeface="Calibri"/>
              </a:rPr>
              <a:t>CLM CONSTRUCTION CONSULTANTS, INC.</a:t>
            </a:r>
          </a:p>
          <a:p>
            <a:pPr algn="r" defTabSz="914400"/>
            <a:r>
              <a:rPr lang="en-US" sz="1200" dirty="0" smtClean="0">
                <a:solidFill>
                  <a:prstClr val="white"/>
                </a:solidFill>
                <a:latin typeface="Calibri"/>
              </a:rPr>
              <a:t>	</a:t>
            </a:r>
            <a:endParaRPr lang="en-US" sz="1200" dirty="0">
              <a:solidFill>
                <a:prstClr val="white"/>
              </a:solidFill>
              <a:latin typeface="Calibri"/>
            </a:endParaRPr>
          </a:p>
        </p:txBody>
      </p:sp>
      <p:sp>
        <p:nvSpPr>
          <p:cNvPr id="4" name="TextBox 3"/>
          <p:cNvSpPr txBox="1"/>
          <p:nvPr/>
        </p:nvSpPr>
        <p:spPr>
          <a:xfrm>
            <a:off x="0" y="5193268"/>
            <a:ext cx="9144000" cy="369332"/>
          </a:xfrm>
          <a:prstGeom prst="rect">
            <a:avLst/>
          </a:prstGeom>
          <a:noFill/>
        </p:spPr>
        <p:txBody>
          <a:bodyPr wrap="square" rtlCol="0">
            <a:spAutoFit/>
          </a:bodyPr>
          <a:lstStyle/>
          <a:p>
            <a:pPr algn="ctr" defTabSz="914400"/>
            <a:r>
              <a:rPr lang="en-US" dirty="0" smtClean="0">
                <a:solidFill>
                  <a:prstClr val="white"/>
                </a:solidFill>
                <a:latin typeface="Calibri"/>
              </a:rPr>
              <a:t>SELECTED SOLUTION: METAL OR WOOD FRAME</a:t>
            </a:r>
            <a:endParaRPr lang="en-US" dirty="0">
              <a:solidFill>
                <a:prstClr val="white"/>
              </a:solidFill>
              <a:latin typeface="Calibri"/>
            </a:endParaRPr>
          </a:p>
        </p:txBody>
      </p:sp>
    </p:spTree>
    <p:extLst>
      <p:ext uri="{BB962C8B-B14F-4D97-AF65-F5344CB8AC3E}">
        <p14:creationId xmlns:p14="http://schemas.microsoft.com/office/powerpoint/2010/main" val="250993650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3962400" y="5879068"/>
            <a:ext cx="3748941" cy="369332"/>
          </a:xfrm>
          <a:prstGeom prst="rect">
            <a:avLst/>
          </a:prstGeom>
          <a:noFill/>
        </p:spPr>
        <p:txBody>
          <a:bodyPr wrap="square" rtlCol="0">
            <a:spAutoFit/>
          </a:bodyPr>
          <a:lstStyle/>
          <a:p>
            <a:pPr algn="r" defTabSz="914400"/>
            <a:r>
              <a:rPr lang="en-US" dirty="0" smtClean="0">
                <a:solidFill>
                  <a:prstClr val="white"/>
                </a:solidFill>
                <a:latin typeface="Century Gothic" pitchFamily="34" charset="0"/>
              </a:rPr>
              <a:t>Value Analysis</a:t>
            </a:r>
            <a:endParaRPr lang="en-US" sz="1200" dirty="0" smtClean="0">
              <a:solidFill>
                <a:prstClr val="white"/>
              </a:solidFill>
              <a:latin typeface="Century Gothic" pitchFamily="34" charset="0"/>
            </a:endParaRPr>
          </a:p>
        </p:txBody>
      </p:sp>
      <p:sp>
        <p:nvSpPr>
          <p:cNvPr id="8" name="TextBox 7"/>
          <p:cNvSpPr txBox="1"/>
          <p:nvPr/>
        </p:nvSpPr>
        <p:spPr>
          <a:xfrm>
            <a:off x="3631818" y="1318828"/>
            <a:ext cx="2182504" cy="307777"/>
          </a:xfrm>
          <a:prstGeom prst="rect">
            <a:avLst/>
          </a:prstGeom>
          <a:noFill/>
        </p:spPr>
        <p:txBody>
          <a:bodyPr wrap="square" rtlCol="0">
            <a:spAutoFit/>
          </a:bodyPr>
          <a:lstStyle/>
          <a:p>
            <a:pPr defTabSz="914400"/>
            <a:r>
              <a:rPr lang="en-US" sz="1400" dirty="0" smtClean="0">
                <a:solidFill>
                  <a:prstClr val="white"/>
                </a:solidFill>
                <a:latin typeface="Calibri"/>
              </a:rPr>
              <a:t>Areas of Program Removal</a:t>
            </a:r>
            <a:endParaRPr lang="en-US" sz="1400" dirty="0">
              <a:solidFill>
                <a:prstClr val="white"/>
              </a:solidFill>
              <a:latin typeface="Calibri"/>
            </a:endParaRPr>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943600" y="1295400"/>
            <a:ext cx="2971800" cy="3376228"/>
          </a:xfrm>
          <a:prstGeom prst="rect">
            <a:avLst/>
          </a:prstGeom>
        </p:spPr>
      </p:pic>
      <p:grpSp>
        <p:nvGrpSpPr>
          <p:cNvPr id="13" name="Group 12"/>
          <p:cNvGrpSpPr/>
          <p:nvPr/>
        </p:nvGrpSpPr>
        <p:grpSpPr>
          <a:xfrm>
            <a:off x="778946" y="1776028"/>
            <a:ext cx="5035378" cy="2895600"/>
            <a:chOff x="1513703" y="304800"/>
            <a:chExt cx="5035378" cy="2895600"/>
          </a:xfrm>
        </p:grpSpPr>
        <p:sp>
          <p:nvSpPr>
            <p:cNvPr id="10" name="Rectangle 9"/>
            <p:cNvSpPr/>
            <p:nvPr/>
          </p:nvSpPr>
          <p:spPr>
            <a:xfrm>
              <a:off x="1513703" y="304800"/>
              <a:ext cx="5035377" cy="125245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defTabSz="914400"/>
              <a:endParaRPr lang="en-US">
                <a:solidFill>
                  <a:prstClr val="black"/>
                </a:solidFill>
                <a:latin typeface="Calibri"/>
              </a:endParaRPr>
            </a:p>
          </p:txBody>
        </p:sp>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513703" y="1850334"/>
              <a:ext cx="5035378" cy="1350066"/>
            </a:xfrm>
            <a:prstGeom prst="rect">
              <a:avLst/>
            </a:prstGeom>
          </p:spPr>
        </p:pic>
      </p:grpSp>
      <p:sp>
        <p:nvSpPr>
          <p:cNvPr id="14" name="Rectangle 13"/>
          <p:cNvSpPr/>
          <p:nvPr/>
        </p:nvSpPr>
        <p:spPr>
          <a:xfrm>
            <a:off x="783760" y="3718372"/>
            <a:ext cx="697489" cy="813737"/>
          </a:xfrm>
          <a:prstGeom prst="rect">
            <a:avLst/>
          </a:prstGeom>
          <a:solidFill>
            <a:schemeClr val="accent6">
              <a:lumMod val="60000"/>
              <a:lumOff val="4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6" name="Rectangle 15"/>
          <p:cNvSpPr/>
          <p:nvPr/>
        </p:nvSpPr>
        <p:spPr>
          <a:xfrm>
            <a:off x="6016767" y="1781631"/>
            <a:ext cx="301946" cy="685800"/>
          </a:xfrm>
          <a:prstGeom prst="rect">
            <a:avLst/>
          </a:prstGeom>
          <a:solidFill>
            <a:schemeClr val="accent6">
              <a:lumMod val="60000"/>
              <a:lumOff val="4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7" name="Rectangle 16"/>
          <p:cNvSpPr/>
          <p:nvPr/>
        </p:nvSpPr>
        <p:spPr>
          <a:xfrm>
            <a:off x="7772400" y="4009924"/>
            <a:ext cx="685800" cy="523844"/>
          </a:xfrm>
          <a:prstGeom prst="rect">
            <a:avLst/>
          </a:prstGeom>
          <a:solidFill>
            <a:schemeClr val="accent6">
              <a:lumMod val="60000"/>
              <a:lumOff val="4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pic>
        <p:nvPicPr>
          <p:cNvPr id="18" name="Picture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8945" y="1875596"/>
            <a:ext cx="5035377" cy="1229673"/>
          </a:xfrm>
          <a:prstGeom prst="rect">
            <a:avLst/>
          </a:prstGeom>
        </p:spPr>
      </p:pic>
      <p:sp>
        <p:nvSpPr>
          <p:cNvPr id="15" name="Rectangle 14"/>
          <p:cNvSpPr/>
          <p:nvPr/>
        </p:nvSpPr>
        <p:spPr>
          <a:xfrm>
            <a:off x="4980243" y="2480321"/>
            <a:ext cx="603892" cy="639364"/>
          </a:xfrm>
          <a:prstGeom prst="rect">
            <a:avLst/>
          </a:prstGeom>
          <a:solidFill>
            <a:schemeClr val="accent6">
              <a:lumMod val="60000"/>
              <a:lumOff val="4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9" name="Rectangle 18"/>
          <p:cNvSpPr/>
          <p:nvPr/>
        </p:nvSpPr>
        <p:spPr>
          <a:xfrm>
            <a:off x="3329872" y="1395028"/>
            <a:ext cx="301946" cy="15388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pic>
        <p:nvPicPr>
          <p:cNvPr id="20"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352800" y="6365060"/>
            <a:ext cx="51577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240297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p:nvSpPr>
        <p:spPr>
          <a:xfrm>
            <a:off x="-1" y="2590800"/>
            <a:ext cx="9143999" cy="584775"/>
          </a:xfrm>
          <a:prstGeom prst="rect">
            <a:avLst/>
          </a:prstGeom>
          <a:noFill/>
        </p:spPr>
        <p:txBody>
          <a:bodyPr wrap="square" rtlCol="0">
            <a:spAutoFit/>
          </a:bodyPr>
          <a:lstStyle/>
          <a:p>
            <a:pPr algn="ctr" defTabSz="914400"/>
            <a:r>
              <a:rPr lang="en-US" sz="3200" b="1" dirty="0" smtClean="0">
                <a:solidFill>
                  <a:prstClr val="white"/>
                </a:solidFill>
                <a:latin typeface="Century Gothic" pitchFamily="34" charset="0"/>
              </a:rPr>
              <a:t>Detail Development: Final Design</a:t>
            </a:r>
          </a:p>
        </p:txBody>
      </p:sp>
    </p:spTree>
    <p:extLst>
      <p:ext uri="{BB962C8B-B14F-4D97-AF65-F5344CB8AC3E}">
        <p14:creationId xmlns:p14="http://schemas.microsoft.com/office/powerpoint/2010/main" val="394861502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neral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6553200" y="5791200"/>
            <a:ext cx="17526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First Floor Plan </a:t>
            </a:r>
            <a:endParaRPr lang="en-US" dirty="0">
              <a:solidFill>
                <a:prstClr val="white"/>
              </a:solidFill>
              <a:latin typeface="Century Gothic" pitchFamily="34" charset="0"/>
            </a:endParaRP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9132" t="2741" r="-374" b="3967"/>
          <a:stretch/>
        </p:blipFill>
        <p:spPr>
          <a:xfrm>
            <a:off x="1447800" y="146957"/>
            <a:ext cx="5913801" cy="5392818"/>
          </a:xfrm>
          <a:prstGeom prst="rect">
            <a:avLst/>
          </a:prstGeom>
        </p:spPr>
      </p:pic>
      <p:sp>
        <p:nvSpPr>
          <p:cNvPr id="6" name="TextBox 5"/>
          <p:cNvSpPr txBox="1"/>
          <p:nvPr/>
        </p:nvSpPr>
        <p:spPr>
          <a:xfrm>
            <a:off x="6101443" y="6160532"/>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19376663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neral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5791200" y="5879068"/>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Detailed Wall Section</a:t>
            </a:r>
            <a:endParaRPr lang="en-US" dirty="0">
              <a:solidFill>
                <a:prstClr val="white"/>
              </a:solidFill>
              <a:latin typeface="Century Gothic" pitchFamily="34" charset="0"/>
            </a:endParaRP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0025" y="381000"/>
            <a:ext cx="8743950" cy="4649404"/>
          </a:xfrm>
          <a:prstGeom prst="rect">
            <a:avLst/>
          </a:prstGeom>
        </p:spPr>
      </p:pic>
      <p:sp>
        <p:nvSpPr>
          <p:cNvPr id="7" name="TextBox 6"/>
          <p:cNvSpPr txBox="1"/>
          <p:nvPr/>
        </p:nvSpPr>
        <p:spPr>
          <a:xfrm>
            <a:off x="6096000" y="6160532"/>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282204642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neral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5867400" y="6147137"/>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Construction Details</a:t>
            </a:r>
            <a:endParaRPr lang="en-US" dirty="0">
              <a:solidFill>
                <a:prstClr val="white"/>
              </a:solidFill>
              <a:latin typeface="Century Gothic" pitchFamily="34" charset="0"/>
            </a:endParaRP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41614" y="195941"/>
            <a:ext cx="3414795" cy="5763282"/>
          </a:xfrm>
          <a:prstGeom prst="rect">
            <a:avLst/>
          </a:prstGeom>
        </p:spPr>
      </p:pic>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19600" y="195941"/>
            <a:ext cx="3352800" cy="5763281"/>
          </a:xfrm>
          <a:prstGeom prst="rect">
            <a:avLst/>
          </a:prstGeom>
        </p:spPr>
      </p:pic>
      <p:sp>
        <p:nvSpPr>
          <p:cNvPr id="8" name="TextBox 7"/>
          <p:cNvSpPr txBox="1"/>
          <p:nvPr/>
        </p:nvSpPr>
        <p:spPr>
          <a:xfrm>
            <a:off x="6019800" y="6438220"/>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201364494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neral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7162800" y="5791200"/>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Entrance</a:t>
            </a:r>
            <a:endParaRPr lang="en-US" dirty="0">
              <a:solidFill>
                <a:prstClr val="white"/>
              </a:solidFill>
              <a:latin typeface="Century Gothic" pitchFamily="34" charset="0"/>
            </a:endParaRP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9426" y="1322172"/>
            <a:ext cx="9038969" cy="4182763"/>
          </a:xfrm>
          <a:prstGeom prst="rect">
            <a:avLst/>
          </a:prstGeom>
          <a:ln>
            <a:noFill/>
          </a:ln>
        </p:spPr>
      </p:pic>
      <p:sp>
        <p:nvSpPr>
          <p:cNvPr id="8" name="TextBox 7"/>
          <p:cNvSpPr txBox="1"/>
          <p:nvPr/>
        </p:nvSpPr>
        <p:spPr>
          <a:xfrm>
            <a:off x="6172200" y="6096000"/>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252729353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Box 3"/>
          <p:cNvSpPr txBox="1"/>
          <p:nvPr/>
        </p:nvSpPr>
        <p:spPr>
          <a:xfrm>
            <a:off x="7467600" y="6267617"/>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Lobby</a:t>
            </a:r>
          </a:p>
        </p:txBody>
      </p:sp>
      <p:sp>
        <p:nvSpPr>
          <p:cNvPr id="7" name="TextBox 6"/>
          <p:cNvSpPr txBox="1"/>
          <p:nvPr/>
        </p:nvSpPr>
        <p:spPr>
          <a:xfrm>
            <a:off x="6123709" y="65810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L. Perry</a:t>
            </a:r>
            <a:endParaRPr lang="en-US" sz="1200" dirty="0">
              <a:solidFill>
                <a:prstClr val="white"/>
              </a:solidFill>
              <a:latin typeface="Calibri"/>
            </a:endParaRP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2597" y="228600"/>
            <a:ext cx="8993551" cy="5803578"/>
          </a:xfrm>
          <a:prstGeom prst="rect">
            <a:avLst/>
          </a:prstGeom>
        </p:spPr>
      </p:pic>
    </p:spTree>
    <p:extLst>
      <p:ext uri="{BB962C8B-B14F-4D97-AF65-F5344CB8AC3E}">
        <p14:creationId xmlns:p14="http://schemas.microsoft.com/office/powerpoint/2010/main" val="10563555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9008_funny_pic_architecture.jpeg"/>
          <p:cNvPicPr>
            <a:picLocks noChangeAspect="1"/>
          </p:cNvPicPr>
          <p:nvPr/>
        </p:nvPicPr>
        <p:blipFill>
          <a:blip r:embed="rId2"/>
          <a:stretch>
            <a:fillRect/>
          </a:stretch>
        </p:blipFill>
        <p:spPr>
          <a:xfrm>
            <a:off x="0" y="0"/>
            <a:ext cx="9144000" cy="6858000"/>
          </a:xfrm>
          <a:prstGeom prst="rect">
            <a:avLst/>
          </a:prstGeom>
        </p:spPr>
      </p:pic>
      <p:sp>
        <p:nvSpPr>
          <p:cNvPr id="16" name="Title 1"/>
          <p:cNvSpPr txBox="1">
            <a:spLocks/>
          </p:cNvSpPr>
          <p:nvPr/>
        </p:nvSpPr>
        <p:spPr>
          <a:xfrm>
            <a:off x="0" y="571500"/>
            <a:ext cx="9144000" cy="1143000"/>
          </a:xfrm>
          <a:prstGeom prst="rect">
            <a:avLst/>
          </a:prstGeom>
          <a:effectLst>
            <a:outerShdw blurRad="50800" dist="38100" dir="2700000">
              <a:srgbClr val="000000"/>
            </a:outerShdw>
          </a:effectLst>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0000"/>
                </a:solidFill>
                <a:effectLst/>
                <a:uLnTx/>
                <a:uFillTx/>
                <a:latin typeface="Century Gothic"/>
                <a:ea typeface="+mj-ea"/>
                <a:cs typeface="Century Gothic"/>
              </a:rPr>
              <a:t>BECAUSE</a:t>
            </a:r>
            <a:r>
              <a:rPr kumimoji="0" lang="en-US" sz="4800" b="1" i="0" u="none" strike="noStrike" kern="1200" cap="none" spc="0" normalizeH="0" noProof="0" dirty="0" smtClean="0">
                <a:ln>
                  <a:noFill/>
                </a:ln>
                <a:solidFill>
                  <a:srgbClr val="FF0000"/>
                </a:solidFill>
                <a:effectLst/>
                <a:uLnTx/>
                <a:uFillTx/>
                <a:latin typeface="Century Gothic"/>
                <a:ea typeface="+mj-ea"/>
                <a:cs typeface="Century Gothic"/>
              </a:rPr>
              <a:t> . . . IT IS BROKE!!!</a:t>
            </a:r>
            <a:endParaRPr kumimoji="0" lang="en-US" sz="4800" b="0" i="0" u="none" strike="noStrike" kern="1200" cap="none" spc="0" normalizeH="0" baseline="0" noProof="0" dirty="0">
              <a:ln>
                <a:noFill/>
              </a:ln>
              <a:solidFill>
                <a:srgbClr val="FF0000"/>
              </a:solidFill>
              <a:effectLst/>
              <a:uLnTx/>
              <a:uFillTx/>
              <a:latin typeface="Century Gothic"/>
              <a:ea typeface="+mj-ea"/>
              <a:cs typeface="Century Gothic"/>
            </a:endParaRPr>
          </a:p>
        </p:txBody>
      </p:sp>
    </p:spTree>
    <p:extLst>
      <p:ext uri="{BB962C8B-B14F-4D97-AF65-F5344CB8AC3E}">
        <p14:creationId xmlns:p14="http://schemas.microsoft.com/office/powerpoint/2010/main" val="252088968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Box 3"/>
          <p:cNvSpPr txBox="1"/>
          <p:nvPr/>
        </p:nvSpPr>
        <p:spPr>
          <a:xfrm>
            <a:off x="7162800" y="6248400"/>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Art Room</a:t>
            </a:r>
          </a:p>
        </p:txBody>
      </p:sp>
      <p:sp>
        <p:nvSpPr>
          <p:cNvPr id="5" name="TextBox 4"/>
          <p:cNvSpPr txBox="1"/>
          <p:nvPr/>
        </p:nvSpPr>
        <p:spPr>
          <a:xfrm>
            <a:off x="6096000" y="65048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S.FINCH</a:t>
            </a:r>
            <a:endParaRPr lang="en-US" sz="1200" dirty="0">
              <a:solidFill>
                <a:prstClr val="white"/>
              </a:solidFill>
              <a:latin typeface="Calibri"/>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0600" y="228600"/>
            <a:ext cx="7135221" cy="5696745"/>
          </a:xfrm>
          <a:prstGeom prst="rect">
            <a:avLst/>
          </a:prstGeom>
        </p:spPr>
      </p:pic>
    </p:spTree>
    <p:extLst>
      <p:ext uri="{BB962C8B-B14F-4D97-AF65-F5344CB8AC3E}">
        <p14:creationId xmlns:p14="http://schemas.microsoft.com/office/powerpoint/2010/main" val="336061039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TLE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Box 3"/>
          <p:cNvSpPr txBox="1"/>
          <p:nvPr/>
        </p:nvSpPr>
        <p:spPr>
          <a:xfrm>
            <a:off x="7315200" y="6260068"/>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Lounge</a:t>
            </a:r>
          </a:p>
        </p:txBody>
      </p:sp>
      <p:sp>
        <p:nvSpPr>
          <p:cNvPr id="7" name="TextBox 6"/>
          <p:cNvSpPr txBox="1"/>
          <p:nvPr/>
        </p:nvSpPr>
        <p:spPr>
          <a:xfrm>
            <a:off x="6123709" y="6581001"/>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a:t>
            </a:r>
            <a:endParaRPr lang="en-US" sz="1200" dirty="0">
              <a:solidFill>
                <a:prstClr val="white"/>
              </a:solidFill>
              <a:latin typeface="Calibri"/>
            </a:endParaRPr>
          </a:p>
        </p:txBody>
      </p:sp>
      <p:sp>
        <p:nvSpPr>
          <p:cNvPr id="8" name="Rectangle 7"/>
          <p:cNvSpPr/>
          <p:nvPr/>
        </p:nvSpPr>
        <p:spPr>
          <a:xfrm>
            <a:off x="457200" y="0"/>
            <a:ext cx="838200" cy="32004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400"/>
            <a:endParaRPr lang="en-US">
              <a:solidFill>
                <a:prstClr val="white"/>
              </a:solidFill>
              <a:latin typeface="Calibri"/>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89198"/>
            <a:ext cx="9144000" cy="5279603"/>
          </a:xfrm>
          <a:prstGeom prst="rect">
            <a:avLst/>
          </a:prstGeom>
        </p:spPr>
      </p:pic>
    </p:spTree>
    <p:extLst>
      <p:ext uri="{BB962C8B-B14F-4D97-AF65-F5344CB8AC3E}">
        <p14:creationId xmlns:p14="http://schemas.microsoft.com/office/powerpoint/2010/main" val="207056183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neral Pa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7010400" y="5879068"/>
            <a:ext cx="3733800" cy="369332"/>
          </a:xfrm>
          <a:prstGeom prst="rect">
            <a:avLst/>
          </a:prstGeom>
          <a:noFill/>
        </p:spPr>
        <p:txBody>
          <a:bodyPr wrap="square" rtlCol="0">
            <a:spAutoFit/>
          </a:bodyPr>
          <a:lstStyle/>
          <a:p>
            <a:pPr defTabSz="914400"/>
            <a:r>
              <a:rPr lang="en-US" dirty="0" smtClean="0">
                <a:solidFill>
                  <a:prstClr val="white"/>
                </a:solidFill>
                <a:latin typeface="Century Gothic" pitchFamily="34" charset="0"/>
              </a:rPr>
              <a:t>Courtyard</a:t>
            </a:r>
            <a:endParaRPr lang="en-US" dirty="0">
              <a:solidFill>
                <a:prstClr val="white"/>
              </a:solidFill>
              <a:latin typeface="Century Gothic" pitchFamily="34" charset="0"/>
            </a:endParaRP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83386"/>
            <a:ext cx="9144000" cy="4271027"/>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6096000" y="6160532"/>
            <a:ext cx="2209800" cy="276999"/>
          </a:xfrm>
          <a:prstGeom prst="rect">
            <a:avLst/>
          </a:prstGeom>
          <a:noFill/>
        </p:spPr>
        <p:txBody>
          <a:bodyPr wrap="square" rtlCol="0">
            <a:spAutoFit/>
          </a:bodyPr>
          <a:lstStyle/>
          <a:p>
            <a:pPr algn="r" defTabSz="914400"/>
            <a:r>
              <a:rPr lang="en-US" sz="1200" dirty="0" smtClean="0">
                <a:solidFill>
                  <a:prstClr val="white"/>
                </a:solidFill>
                <a:latin typeface="Calibri"/>
              </a:rPr>
              <a:t>K.DELINO     S.FINCH     L.PERRY</a:t>
            </a:r>
            <a:endParaRPr lang="en-US" sz="1200" dirty="0">
              <a:solidFill>
                <a:prstClr val="white"/>
              </a:solidFill>
              <a:latin typeface="Calibri"/>
            </a:endParaRPr>
          </a:p>
        </p:txBody>
      </p:sp>
    </p:spTree>
    <p:extLst>
      <p:ext uri="{BB962C8B-B14F-4D97-AF65-F5344CB8AC3E}">
        <p14:creationId xmlns:p14="http://schemas.microsoft.com/office/powerpoint/2010/main" val="313847284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blolly.tiff"/>
          <p:cNvPicPr>
            <a:picLocks noChangeAspect="1"/>
          </p:cNvPicPr>
          <p:nvPr/>
        </p:nvPicPr>
        <p:blipFill>
          <a:blip r:embed="rId2" cstate="email">
            <a:extLst>
              <a:ext uri="{28A0092B-C50C-407E-A947-70E740481C1C}">
                <a14:useLocalDpi xmlns:a14="http://schemas.microsoft.com/office/drawing/2010/main"/>
              </a:ext>
            </a:extLst>
          </a:blip>
          <a:srcRect l="5512" b="323"/>
          <a:stretch>
            <a:fillRect/>
          </a:stretch>
        </p:blipFill>
        <p:spPr>
          <a:xfrm>
            <a:off x="0" y="0"/>
            <a:ext cx="9144000" cy="6858000"/>
          </a:xfrm>
          <a:prstGeom prst="rect">
            <a:avLst/>
          </a:prstGeom>
        </p:spPr>
      </p:pic>
      <p:sp>
        <p:nvSpPr>
          <p:cNvPr id="3" name="Content Placeholder 2"/>
          <p:cNvSpPr>
            <a:spLocks noGrp="1"/>
          </p:cNvSpPr>
          <p:nvPr>
            <p:ph idx="1"/>
          </p:nvPr>
        </p:nvSpPr>
        <p:spPr>
          <a:xfrm>
            <a:off x="457200" y="1600200"/>
            <a:ext cx="8686800" cy="4525963"/>
          </a:xfrm>
        </p:spPr>
        <p:txBody>
          <a:bodyPr>
            <a:normAutofit/>
          </a:bodyPr>
          <a:lstStyle/>
          <a:p>
            <a:pPr marL="0" indent="0">
              <a:buNone/>
            </a:pPr>
            <a:r>
              <a:rPr lang="en-GB" sz="4800" b="1" cap="all" dirty="0" smtClean="0">
                <a:solidFill>
                  <a:srgbClr val="FFFFFF"/>
                </a:solidFill>
              </a:rPr>
              <a:t>Thank You! . . . Questions??</a:t>
            </a:r>
            <a:endParaRPr lang="en-US" sz="4800" b="1" cap="all" dirty="0">
              <a:solidFill>
                <a:srgbClr val="FFFFFF"/>
              </a:solidFill>
            </a:endParaRPr>
          </a:p>
        </p:txBody>
      </p:sp>
    </p:spTree>
    <p:extLst>
      <p:ext uri="{BB962C8B-B14F-4D97-AF65-F5344CB8AC3E}">
        <p14:creationId xmlns:p14="http://schemas.microsoft.com/office/powerpoint/2010/main" val="37348781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33262</TotalTime>
  <Words>2891</Words>
  <Application>Microsoft Office PowerPoint</Application>
  <PresentationFormat>On-screen Show (4:3)</PresentationFormat>
  <Paragraphs>499</Paragraphs>
  <Slides>93</Slides>
  <Notes>30</Notes>
  <HiddenSlides>0</HiddenSlides>
  <MMClips>0</MMClips>
  <ScaleCrop>false</ScaleCrop>
  <HeadingPairs>
    <vt:vector size="4" baseType="variant">
      <vt:variant>
        <vt:lpstr>Theme</vt:lpstr>
      </vt:variant>
      <vt:variant>
        <vt:i4>2</vt:i4>
      </vt:variant>
      <vt:variant>
        <vt:lpstr>Slide Titles</vt:lpstr>
      </vt:variant>
      <vt:variant>
        <vt:i4>93</vt:i4>
      </vt:variant>
    </vt:vector>
  </HeadingPairs>
  <TitlesOfParts>
    <vt:vector size="95" baseType="lpstr">
      <vt:lpstr>Office Theme</vt:lpstr>
      <vt:lpstr>1_Office Theme</vt:lpstr>
      <vt:lpstr>PowerPoint Presentation</vt:lpstr>
      <vt:lpstr>PowerPoint Presentation</vt:lpstr>
      <vt:lpstr>What’s Lean?</vt:lpstr>
      <vt:lpstr>What’s Lean?</vt:lpstr>
      <vt:lpstr>What’s Lean</vt:lpstr>
      <vt:lpstr>PowerPoint Presentation</vt:lpstr>
      <vt:lpstr>PowerPoint Presentation</vt:lpstr>
      <vt:lpstr>PowerPoint Presentation</vt:lpstr>
      <vt:lpstr>PowerPoint Presentation</vt:lpstr>
      <vt:lpstr>PowerPoint Presentation</vt:lpstr>
      <vt:lpstr>Collaboration</vt:lpstr>
      <vt:lpstr>Studio Culture</vt:lpstr>
      <vt:lpstr>Studio Culture</vt:lpstr>
      <vt:lpstr>PowerPoint Presentation</vt:lpstr>
      <vt:lpstr>PowerPoint Presentation</vt:lpstr>
      <vt:lpstr>PowerPoint Presentation</vt:lpstr>
      <vt:lpstr>PowerPoint Presentation</vt:lpstr>
      <vt:lpstr>Risk? Efficiency? Costs? Schedule?</vt:lpstr>
      <vt:lpstr>PowerPoint Presentation</vt:lpstr>
      <vt:lpstr>Hot Topic </vt:lpstr>
      <vt:lpstr>Owner’s want Efficiency and Predictability</vt:lpstr>
      <vt:lpstr>PowerPoint Presentation</vt:lpstr>
      <vt:lpstr>Post WWII Japan</vt:lpstr>
      <vt:lpstr>PowerPoint Presentation</vt:lpstr>
      <vt:lpstr>PowerPoint Presentation</vt:lpstr>
      <vt:lpstr>PowerPoint Presentation</vt:lpstr>
      <vt:lpstr>PowerPoint Presentation</vt:lpstr>
      <vt:lpstr>PowerPoint Presentation</vt:lpstr>
      <vt:lpstr>Integrated Practices</vt:lpstr>
      <vt:lpstr>Construction     &amp;     Architecture</vt:lpstr>
      <vt:lpstr>Construction     &amp;     Architecture</vt:lpstr>
      <vt:lpstr>PowerPoint Presentation</vt:lpstr>
      <vt:lpstr>Part of the Answer . . . BIM!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IMAGINE . . .   </vt:lpstr>
      <vt:lpstr>IMAGINE . . .   </vt:lpstr>
      <vt:lpstr>IMAGINE . . .   </vt:lpstr>
      <vt:lpstr>IMAGINE . . .   </vt:lpstr>
      <vt:lpstr>IMAGINE . . .   </vt:lpstr>
      <vt:lpstr>IMAGINE . . .   </vt:lpstr>
      <vt:lpstr>THEN YOU SHOULD BE ABLE TO IMAGINE . . .</vt:lpstr>
      <vt:lpstr>IPD IS BASED ON 5 BIG IDEAS . . .</vt:lpstr>
      <vt:lpstr>IPD IS BASED ON 5 BIG IDEAS . . .</vt:lpstr>
      <vt:lpstr>IPD IS BASED ON 5 BIG IDEAS . . .</vt:lpstr>
      <vt:lpstr>IPD IS BASED ON 5 BIG IDEAS . . .</vt:lpstr>
      <vt:lpstr>IPD IS BASED ON 5 BIG IDEAS .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Roger Williams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Roger Williams University RWU</dc:creator>
  <cp:lastModifiedBy>Tianchi</cp:lastModifiedBy>
  <cp:revision>61</cp:revision>
  <dcterms:created xsi:type="dcterms:W3CDTF">2012-08-09T20:30:59Z</dcterms:created>
  <dcterms:modified xsi:type="dcterms:W3CDTF">2012-12-15T16:43:38Z</dcterms:modified>
</cp:coreProperties>
</file>