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58" r:id="rId3"/>
    <p:sldId id="259" r:id="rId4"/>
    <p:sldId id="260" r:id="rId5"/>
    <p:sldId id="285" r:id="rId6"/>
    <p:sldId id="261" r:id="rId7"/>
    <p:sldId id="262" r:id="rId8"/>
    <p:sldId id="263" r:id="rId9"/>
    <p:sldId id="264" r:id="rId10"/>
    <p:sldId id="283" r:id="rId11"/>
    <p:sldId id="268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8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4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F9DB1-45BA-416E-9D22-AD63492B5076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9828287-5486-437E-BD42-964177E67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109C-6633-401A-8981-E5272D3625A3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CD81D-8A66-4BE4-AC94-5C7043780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7F02-8902-48FF-A8A7-85EA3A089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C431E-3541-4745-AA1C-18949FE5072C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DDED-0341-4D08-89A0-3CFE5E5033C5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80009-686B-4944-BEFC-7546ED65A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D520-25DA-4743-B85E-289566F3E051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A6DAC2F-D2ED-47EE-83F8-7A85DCA13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F53B1-6186-48AB-8631-39E42C8C5C48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E3789-3E17-4B17-9749-9A9850438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1C4F2-E01F-4EC9-B737-37FACB7F3794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1B44672-3CAD-4145-9BA6-B28716952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E887-D0FA-40AA-90EC-BE0F9F4869CA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1F0E8-F9EF-4D30-B783-7F0E8F4FD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E2AC1-EB64-48E8-989E-EF2588EEB733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607ED7-2176-4838-8D4D-A8E685DE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A818EAB-73D0-4D02-98EC-43B11FB1F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9CDF6-0947-4797-8498-929E36973599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7F7B2-A8B6-4FC9-82C5-243823FBE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75A7-3EEE-405D-B3D1-282DCB0509E9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D9028CA-E862-4CA6-BAA0-4BDF69AED66E}" type="datetimeFigureOut">
              <a:rPr lang="en-US"/>
              <a:pPr>
                <a:defRPr/>
              </a:pPr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BEED05E-A91F-45AA-812B-DF26C3BCD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xgupta@rwu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8077200" cy="2438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i="1" dirty="0" smtClean="0"/>
              <a:t>Rupayan Gupta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i="1" dirty="0" smtClean="0"/>
              <a:t>Roger Williams university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i="1" cap="none" dirty="0" smtClean="0"/>
              <a:t>Email: </a:t>
            </a:r>
            <a:r>
              <a:rPr lang="en-US" sz="1900" i="1" cap="none" dirty="0" smtClean="0">
                <a:hlinkClick r:id="rId2"/>
              </a:rPr>
              <a:t>rxgupta@rwu.edu</a:t>
            </a:r>
            <a:endParaRPr lang="en-US" sz="1900" i="1" cap="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i="1" cap="none" dirty="0" smtClean="0"/>
              <a:t>November</a:t>
            </a:r>
            <a:r>
              <a:rPr lang="en-US" sz="1900" i="1" cap="none" dirty="0" smtClean="0"/>
              <a:t> 8, 2012</a:t>
            </a:r>
            <a:endParaRPr lang="en-US" sz="1900" i="1" cap="none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900" i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1900" i="1" dirty="0" smtClean="0"/>
              <a:t> </a:t>
            </a:r>
            <a:endParaRPr lang="en-US" sz="1900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077200" cy="2667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Designing Institutions for Global Security</a:t>
            </a: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Rogue State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/>
              <a:t>Utility of the rogue state: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U</a:t>
            </a:r>
            <a:r>
              <a:rPr lang="en-US" baseline="30000" smtClean="0"/>
              <a:t>l</a:t>
            </a:r>
            <a:r>
              <a:rPr lang="en-US" smtClean="0"/>
              <a:t>(.) </a:t>
            </a:r>
            <a:r>
              <a:rPr lang="en-US" i="1" smtClean="0"/>
              <a:t>= m</a:t>
            </a:r>
            <a:r>
              <a:rPr lang="en-US" i="1" baseline="30000" smtClean="0"/>
              <a:t>l</a:t>
            </a:r>
            <a:r>
              <a:rPr lang="en-US" i="1" smtClean="0"/>
              <a:t> + α</a:t>
            </a:r>
            <a:r>
              <a:rPr lang="en-US" i="1" baseline="30000" smtClean="0"/>
              <a:t>l</a:t>
            </a:r>
            <a:r>
              <a:rPr lang="en-US" i="1" smtClean="0"/>
              <a:t>(e)t  – t </a:t>
            </a:r>
            <a:r>
              <a:rPr lang="en-US" i="1" baseline="30000" smtClean="0"/>
              <a:t>2</a:t>
            </a:r>
            <a:r>
              <a:rPr lang="en-US" i="1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Where, </a:t>
            </a:r>
          </a:p>
          <a:p>
            <a:pPr eaLnBrk="1" hangingPunct="1"/>
            <a:r>
              <a:rPr lang="en-US" i="1" smtClean="0"/>
              <a:t>m</a:t>
            </a:r>
            <a:r>
              <a:rPr lang="en-US" i="1" baseline="30000" smtClean="0"/>
              <a:t>l</a:t>
            </a:r>
            <a:r>
              <a:rPr lang="en-US" smtClean="0"/>
              <a:t>: Private good (money)</a:t>
            </a:r>
          </a:p>
          <a:p>
            <a:pPr eaLnBrk="1" hangingPunct="1"/>
            <a:r>
              <a:rPr lang="en-US" i="1" smtClean="0"/>
              <a:t>α</a:t>
            </a:r>
            <a:r>
              <a:rPr lang="en-US" i="1" baseline="30000" smtClean="0"/>
              <a:t>l</a:t>
            </a:r>
            <a:r>
              <a:rPr lang="en-US" smtClean="0"/>
              <a:t>(.) : A preference index of the rogue nation</a:t>
            </a:r>
          </a:p>
          <a:p>
            <a:pPr eaLnBrk="1" hangingPunct="1"/>
            <a:r>
              <a:rPr lang="en-US" smtClean="0"/>
              <a:t>t: The threat effort</a:t>
            </a:r>
            <a:r>
              <a:rPr lang="en-US" i="1" smtClean="0"/>
              <a:t> </a:t>
            </a:r>
          </a:p>
          <a:p>
            <a:pPr eaLnBrk="1" hangingPunct="1"/>
            <a:r>
              <a:rPr lang="en-US" i="1" smtClean="0"/>
              <a:t>α</a:t>
            </a:r>
            <a:r>
              <a:rPr lang="en-US" i="1" baseline="30000" smtClean="0"/>
              <a:t>'</a:t>
            </a:r>
            <a:r>
              <a:rPr lang="en-US" smtClean="0"/>
              <a:t>(e) &lt;0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i="1" smtClean="0"/>
              <a:t>The rogue nation</a:t>
            </a:r>
            <a:r>
              <a:rPr lang="en-US" smtClean="0"/>
              <a:t>’s budget constraint: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/>
              <a:t>m</a:t>
            </a:r>
            <a:r>
              <a:rPr lang="en-US" i="1" baseline="30000" smtClean="0"/>
              <a:t>l</a:t>
            </a:r>
            <a:r>
              <a:rPr lang="en-US" i="1" smtClean="0"/>
              <a:t> + vt ≤ M</a:t>
            </a:r>
            <a:r>
              <a:rPr lang="en-US" i="1" baseline="30000" smtClean="0"/>
              <a:t>l</a:t>
            </a:r>
            <a:endParaRPr lang="en-US" i="1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987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3600" i="1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accent1">
                    <a:satMod val="150000"/>
                  </a:schemeClr>
                </a:solidFill>
              </a:rPr>
              <a:t>Nash equilibrium</a:t>
            </a:r>
            <a:r>
              <a:rPr lang="en-US" sz="2800" dirty="0" smtClean="0">
                <a:solidFill>
                  <a:schemeClr val="accent1">
                    <a:satMod val="150000"/>
                  </a:schemeClr>
                </a:solidFill>
              </a:rPr>
              <a:t> of the non-cooperative simultaneous effort choice game</a:t>
            </a:r>
            <a:endParaRPr lang="en-US" sz="28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 rtlCol="0">
            <a:normAutofit fontScale="850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i="1" smtClean="0"/>
              <a:t>In </a:t>
            </a:r>
            <a:r>
              <a:rPr lang="en-US" i="1" dirty="0" smtClean="0"/>
              <a:t>equilibrium, country I with 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&gt;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, for </a:t>
            </a:r>
            <a:r>
              <a:rPr lang="en-US" i="1" dirty="0" err="1" smtClean="0"/>
              <a:t>i</a:t>
            </a:r>
            <a:r>
              <a:rPr lang="en-US" i="1" dirty="0" smtClean="0"/>
              <a:t> ≠ I, makes all of the joint effort against a level of threat, while all other countries in the bloc make no effort. This equilibrium is unique.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Nash outcome is given by the alliance’s effort profile: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(e</a:t>
            </a:r>
            <a:r>
              <a:rPr lang="en-US" i="1" baseline="30000" dirty="0" smtClean="0"/>
              <a:t>1</a:t>
            </a:r>
            <a:r>
              <a:rPr lang="en-US" i="1" dirty="0" smtClean="0"/>
              <a:t>, e</a:t>
            </a:r>
            <a:r>
              <a:rPr lang="en-US" i="1" baseline="30000" dirty="0" smtClean="0"/>
              <a:t>2</a:t>
            </a:r>
            <a:r>
              <a:rPr lang="en-US" i="1" dirty="0" smtClean="0"/>
              <a:t> ,….., e</a:t>
            </a:r>
            <a:r>
              <a:rPr lang="en-US" i="1" baseline="30000" dirty="0" smtClean="0"/>
              <a:t>I-1</a:t>
            </a:r>
            <a:r>
              <a:rPr lang="en-US" i="1" dirty="0" smtClean="0"/>
              <a:t> ,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) = (0, 0,….., ½[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(</a:t>
            </a:r>
            <a:r>
              <a:rPr lang="en-US" i="1" dirty="0" err="1" smtClean="0"/>
              <a:t>t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) - c])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i="1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i="1" dirty="0" smtClean="0"/>
              <a:t>The rogue nation makes threat effort: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 </a:t>
            </a:r>
            <a:r>
              <a:rPr lang="en-US" i="1" dirty="0" err="1" smtClean="0"/>
              <a:t>t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i="1" dirty="0" smtClean="0"/>
              <a:t>=½[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(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) - v])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effort level for the alliance in equilibrium is: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err="1" smtClean="0"/>
              <a:t>e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i="1" dirty="0" smtClean="0"/>
              <a:t>= 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= ½[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(</a:t>
            </a:r>
            <a:r>
              <a:rPr lang="en-US" i="1" dirty="0" err="1" smtClean="0"/>
              <a:t>t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) – c]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i="1" dirty="0" smtClean="0"/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i="1" dirty="0" smtClean="0"/>
              <a:t>We have a Unilateral outcome. Some alliance members might benefit if the unilateral effort level was reduced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139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Efficiency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dirty="0" smtClean="0"/>
              <a:t>Maximizing the </a:t>
            </a:r>
            <a:r>
              <a:rPr lang="en-US" dirty="0" err="1" smtClean="0"/>
              <a:t>Benthamite</a:t>
            </a:r>
            <a:r>
              <a:rPr lang="en-US" dirty="0" smtClean="0"/>
              <a:t> SWF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Max</a:t>
            </a:r>
            <a:r>
              <a:rPr lang="en-US" baseline="-25000" dirty="0" smtClean="0"/>
              <a:t>{e}</a:t>
            </a:r>
            <a:r>
              <a:rPr lang="en-US" dirty="0" smtClean="0"/>
              <a:t> ∑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I </a:t>
            </a:r>
            <a:r>
              <a:rPr lang="en-US" dirty="0" smtClean="0"/>
              <a:t>V</a:t>
            </a:r>
            <a:r>
              <a:rPr lang="en-US" baseline="30000" dirty="0" smtClean="0"/>
              <a:t>i</a:t>
            </a:r>
            <a:r>
              <a:rPr lang="en-US" dirty="0" smtClean="0"/>
              <a:t> = ∑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I </a:t>
            </a:r>
            <a:r>
              <a:rPr lang="en-US" dirty="0" smtClean="0"/>
              <a:t>M</a:t>
            </a:r>
            <a:r>
              <a:rPr lang="en-US" baseline="30000" dirty="0" smtClean="0"/>
              <a:t>i</a:t>
            </a:r>
            <a:r>
              <a:rPr lang="en-US" dirty="0" smtClean="0"/>
              <a:t> + e</a:t>
            </a:r>
            <a:r>
              <a:rPr lang="en-US" baseline="30000" dirty="0" smtClean="0"/>
              <a:t> </a:t>
            </a:r>
            <a:r>
              <a:rPr lang="en-US" dirty="0" smtClean="0"/>
              <a:t>∑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I </a:t>
            </a:r>
            <a:r>
              <a:rPr lang="en-US" dirty="0" err="1" smtClean="0"/>
              <a:t>λ</a:t>
            </a:r>
            <a:r>
              <a:rPr lang="en-US" baseline="30000" dirty="0" err="1" smtClean="0"/>
              <a:t>i</a:t>
            </a:r>
            <a:r>
              <a:rPr lang="en-US" dirty="0" smtClean="0"/>
              <a:t> (t) – </a:t>
            </a:r>
            <a:r>
              <a:rPr lang="en-US" dirty="0" err="1" smtClean="0"/>
              <a:t>Ie</a:t>
            </a:r>
            <a:r>
              <a:rPr lang="en-US" dirty="0" smtClean="0"/>
              <a:t> – </a:t>
            </a:r>
            <a:r>
              <a:rPr lang="en-US" dirty="0" err="1" smtClean="0"/>
              <a:t>ce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efficient solution: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dirty="0" err="1" smtClean="0"/>
              <a:t>e</a:t>
            </a:r>
            <a:r>
              <a:rPr lang="en-US" b="1" baseline="30000" dirty="0" err="1" smtClean="0"/>
              <a:t>E</a:t>
            </a:r>
            <a:r>
              <a:rPr lang="en-US" dirty="0" smtClean="0"/>
              <a:t> = ½I[∑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I </a:t>
            </a:r>
            <a:r>
              <a:rPr lang="en-US" dirty="0" err="1" smtClean="0"/>
              <a:t>λ</a:t>
            </a:r>
            <a:r>
              <a:rPr lang="en-US" baseline="30000" dirty="0" err="1" smtClean="0"/>
              <a:t>i</a:t>
            </a:r>
            <a:r>
              <a:rPr lang="en-US" dirty="0" smtClean="0"/>
              <a:t> (</a:t>
            </a:r>
            <a:r>
              <a:rPr lang="en-US" b="1" dirty="0" err="1" smtClean="0"/>
              <a:t>t</a:t>
            </a:r>
            <a:r>
              <a:rPr lang="en-US" b="1" baseline="30000" dirty="0" err="1" smtClean="0"/>
              <a:t>E</a:t>
            </a:r>
            <a:r>
              <a:rPr lang="en-US" dirty="0" smtClean="0"/>
              <a:t> )</a:t>
            </a:r>
            <a:r>
              <a:rPr lang="en-US" i="1" dirty="0" smtClean="0"/>
              <a:t> </a:t>
            </a:r>
            <a:r>
              <a:rPr lang="en-US" dirty="0" smtClean="0"/>
              <a:t>– c]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efficient level of joint effort may not be same as the unilateral level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Notice that the public support index has changed, as the threat level would change in response to a changing effort level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 smtClean="0">
                <a:solidFill>
                  <a:schemeClr val="accent1">
                    <a:satMod val="150000"/>
                  </a:schemeClr>
                </a:solidFill>
              </a:rPr>
              <a:t>Comparison of the efficient and unilateral outcomes</a:t>
            </a:r>
            <a:endParaRPr lang="en-US" sz="27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Lemma: </a:t>
            </a:r>
            <a:r>
              <a:rPr lang="en-US" i="1" dirty="0" smtClean="0"/>
              <a:t>The efficient level of joint effort is lesser (greater) than the unilateral outcome if the </a:t>
            </a:r>
            <a:r>
              <a:rPr lang="en-US" i="1" dirty="0" smtClean="0">
                <a:solidFill>
                  <a:srgbClr val="C00000"/>
                </a:solidFill>
              </a:rPr>
              <a:t>ex ante</a:t>
            </a:r>
            <a:r>
              <a:rPr lang="en-US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is ‘sufficiently’ higher (not higher) than the average value of  </a:t>
            </a:r>
            <a:r>
              <a:rPr lang="en-US" i="1" dirty="0" smtClean="0">
                <a:solidFill>
                  <a:srgbClr val="C00000"/>
                </a:solidFill>
              </a:rPr>
              <a:t>ex post 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for all countries (i.e. ∑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=1</a:t>
            </a:r>
            <a:r>
              <a:rPr lang="en-US" i="1" baseline="30000" dirty="0" smtClean="0"/>
              <a:t>I 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/I)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i="1" dirty="0" smtClean="0"/>
              <a:t>If the security effort at the unilateral outcome is greater (lesser) than at the efficient outcome, then the threat level is lesser (greater) at those respective outcomes, and vice versa.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i="1" dirty="0" smtClean="0"/>
              <a:t> 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Assumption: Ex post nation </a:t>
            </a:r>
            <a:r>
              <a:rPr lang="en-US" i="1" dirty="0" smtClean="0"/>
              <a:t>I</a:t>
            </a:r>
            <a:r>
              <a:rPr lang="en-US" dirty="0" smtClean="0"/>
              <a:t> still has highest </a:t>
            </a:r>
            <a:r>
              <a:rPr lang="el-GR" dirty="0" smtClean="0"/>
              <a:t>λ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Institution Design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/>
              <a:t>Can an institutional structure for the alliance help to reach the efficiency point, for e</a:t>
            </a:r>
            <a:r>
              <a:rPr lang="en-US" baseline="30000" smtClean="0"/>
              <a:t>E</a:t>
            </a:r>
            <a:r>
              <a:rPr lang="en-US" smtClean="0"/>
              <a:t> &lt; e</a:t>
            </a:r>
            <a:r>
              <a:rPr lang="en-US" baseline="30000" smtClean="0"/>
              <a:t>N</a:t>
            </a:r>
            <a:r>
              <a:rPr lang="en-US" smtClean="0"/>
              <a:t>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Consider the following game: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(Called the ‘</a:t>
            </a:r>
            <a:r>
              <a:rPr lang="en-US" i="1" smtClean="0"/>
              <a:t>Institutional game</a:t>
            </a:r>
            <a:r>
              <a:rPr lang="en-US" smtClean="0"/>
              <a:t>’ in the paper)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There are the original </a:t>
            </a:r>
            <a:r>
              <a:rPr lang="en-US" i="1" smtClean="0"/>
              <a:t>I</a:t>
            </a:r>
            <a:r>
              <a:rPr lang="en-US" smtClean="0"/>
              <a:t> players in this game, plus a ‘neutral’ player.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There are four stages in this game.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The Institutional Game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stage: Proposal stage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The neutral player makes a proposal </a:t>
            </a:r>
            <a:r>
              <a:rPr lang="en-US" i="1" dirty="0" smtClean="0"/>
              <a:t>[P, R, {T},</a:t>
            </a:r>
            <a:r>
              <a:rPr lang="en-US" b="1" i="1" dirty="0" smtClean="0"/>
              <a:t> </a:t>
            </a:r>
            <a:r>
              <a:rPr lang="en-US" b="1" i="1" dirty="0" err="1" smtClean="0"/>
              <a:t>e</a:t>
            </a:r>
            <a:r>
              <a:rPr lang="en-US" b="1" i="1" baseline="30000" dirty="0" err="1" smtClean="0"/>
              <a:t>i</a:t>
            </a:r>
            <a:r>
              <a:rPr lang="en-US" b="1" i="1" dirty="0" smtClean="0"/>
              <a:t> = (0, 0,….., </a:t>
            </a:r>
            <a:r>
              <a:rPr lang="en-US" b="1" i="1" dirty="0" err="1" smtClean="0"/>
              <a:t>e</a:t>
            </a:r>
            <a:r>
              <a:rPr lang="en-US" b="1" i="1" baseline="30000" dirty="0" err="1" smtClean="0"/>
              <a:t>E</a:t>
            </a:r>
            <a:r>
              <a:rPr lang="en-US" b="1" i="1" dirty="0" smtClean="0"/>
              <a:t>)</a:t>
            </a:r>
            <a:r>
              <a:rPr lang="en-US" i="1" dirty="0" smtClean="0"/>
              <a:t>],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where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P</a:t>
            </a:r>
            <a:r>
              <a:rPr lang="en-US" dirty="0" smtClean="0"/>
              <a:t> is a set of payees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R</a:t>
            </a:r>
            <a:r>
              <a:rPr lang="en-US" dirty="0" smtClean="0"/>
              <a:t> is a set of recipients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smtClean="0"/>
              <a:t>{T}</a:t>
            </a:r>
            <a:r>
              <a:rPr lang="en-US" dirty="0" smtClean="0"/>
              <a:t> is a transfer vector describing amounts paid by payees and received by recipients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= (0, 0,…..,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E</a:t>
            </a:r>
            <a:r>
              <a:rPr lang="en-US" i="1" dirty="0" smtClean="0"/>
              <a:t>)</a:t>
            </a:r>
            <a:r>
              <a:rPr lang="en-US" dirty="0" smtClean="0"/>
              <a:t> is a particular effort vector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stage: Voting stage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The payees and </a:t>
            </a:r>
            <a:r>
              <a:rPr lang="en-US" i="1" dirty="0" smtClean="0">
                <a:solidFill>
                  <a:srgbClr val="C00000"/>
                </a:solidFill>
              </a:rPr>
              <a:t>I </a:t>
            </a:r>
            <a:r>
              <a:rPr lang="en-US" dirty="0" smtClean="0">
                <a:solidFill>
                  <a:srgbClr val="C00000"/>
                </a:solidFill>
              </a:rPr>
              <a:t>vote to adopt the proposal under Unanimity rule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The Institutional Game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3</a:t>
            </a:r>
            <a:r>
              <a:rPr lang="en-US" baseline="30000" dirty="0" smtClean="0"/>
              <a:t>rd</a:t>
            </a:r>
            <a:r>
              <a:rPr lang="en-US" dirty="0" smtClean="0"/>
              <a:t> stage: Effort stage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rgbClr val="C00000"/>
                </a:solidFill>
              </a:rPr>
              <a:t>If proposal is adopted, there is an effort choice game involving transfers played by the players excluded from voting in the 2</a:t>
            </a:r>
            <a:r>
              <a:rPr lang="en-US" baseline="30000" dirty="0" smtClean="0">
                <a:solidFill>
                  <a:srgbClr val="C00000"/>
                </a:solidFill>
              </a:rPr>
              <a:t>nd</a:t>
            </a:r>
            <a:r>
              <a:rPr lang="en-US" dirty="0" smtClean="0">
                <a:solidFill>
                  <a:srgbClr val="C00000"/>
                </a:solidFill>
              </a:rPr>
              <a:t> stage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For non-adoption, there is the non-cooperative effort choice game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4</a:t>
            </a:r>
            <a:r>
              <a:rPr lang="en-US" baseline="30000" dirty="0" smtClean="0"/>
              <a:t>th</a:t>
            </a:r>
            <a:r>
              <a:rPr lang="en-US" dirty="0" smtClean="0"/>
              <a:t> stage: Payments made upon observation of effort or money given back to payees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Note: All players rational and have complete information.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The Main Result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There exists: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 set of  </a:t>
            </a:r>
            <a:r>
              <a:rPr lang="en-US" i="1" dirty="0" smtClean="0"/>
              <a:t>payees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 set of </a:t>
            </a:r>
            <a:r>
              <a:rPr lang="en-US" i="1" dirty="0" smtClean="0"/>
              <a:t>recipients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Amounts of payments and receipts that the </a:t>
            </a:r>
            <a:r>
              <a:rPr lang="en-US" i="1" dirty="0" smtClean="0"/>
              <a:t>neutral player</a:t>
            </a:r>
            <a:r>
              <a:rPr lang="en-US" dirty="0" smtClean="0"/>
              <a:t> can propose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For which,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smtClean="0"/>
              <a:t>The players’ strategy profile </a:t>
            </a:r>
            <a:r>
              <a:rPr lang="en-US" i="1" dirty="0" smtClean="0"/>
              <a:t>({Agree,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baseline="30000" dirty="0" smtClean="0"/>
              <a:t> </a:t>
            </a:r>
            <a:r>
              <a:rPr lang="en-US" i="1" dirty="0" smtClean="0"/>
              <a:t>= 0 </a:t>
            </a:r>
            <a:r>
              <a:rPr lang="en-US" dirty="0" smtClean="0"/>
              <a:t>for NP</a:t>
            </a:r>
            <a:r>
              <a:rPr lang="en-US" i="1" dirty="0" smtClean="0"/>
              <a:t>}</a:t>
            </a:r>
            <a:r>
              <a:rPr lang="en-US" i="1" baseline="-25000" dirty="0" smtClean="0"/>
              <a:t>{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i</a:t>
            </a:r>
            <a:r>
              <a:rPr lang="az-Cyrl-AZ" i="1" baseline="-25000" dirty="0" smtClean="0">
                <a:solidFill>
                  <a:srgbClr val="C00000"/>
                </a:solidFill>
              </a:rPr>
              <a:t>Є</a:t>
            </a:r>
            <a:r>
              <a:rPr lang="en-US" i="1" baseline="-25000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/>
              <a:t>}</a:t>
            </a:r>
            <a:r>
              <a:rPr lang="en-US" dirty="0" smtClean="0"/>
              <a:t>,  </a:t>
            </a:r>
            <a:r>
              <a:rPr lang="en-US" i="1" dirty="0" smtClean="0"/>
              <a:t>{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baseline="30000" dirty="0" smtClean="0"/>
              <a:t> </a:t>
            </a:r>
            <a:r>
              <a:rPr lang="en-US" i="1" dirty="0" smtClean="0"/>
              <a:t>= 0 </a:t>
            </a:r>
            <a:r>
              <a:rPr lang="en-US" dirty="0" smtClean="0"/>
              <a:t>for P &amp; NP</a:t>
            </a:r>
            <a:r>
              <a:rPr lang="en-US" i="1" dirty="0" smtClean="0"/>
              <a:t>} </a:t>
            </a:r>
            <a:r>
              <a:rPr lang="en-US" i="1" baseline="-25000" dirty="0" smtClean="0"/>
              <a:t>{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smtClean="0">
                <a:solidFill>
                  <a:srgbClr val="C00000"/>
                </a:solidFill>
              </a:rPr>
              <a:t> </a:t>
            </a:r>
            <a:r>
              <a:rPr lang="az-Cyrl-AZ" i="1" baseline="-25000" dirty="0" smtClean="0">
                <a:solidFill>
                  <a:srgbClr val="C00000"/>
                </a:solidFill>
              </a:rPr>
              <a:t>Є</a:t>
            </a:r>
            <a:r>
              <a:rPr lang="en-US" i="1" baseline="-25000" dirty="0" smtClean="0">
                <a:solidFill>
                  <a:srgbClr val="C00000"/>
                </a:solidFill>
              </a:rPr>
              <a:t> R\I and </a:t>
            </a:r>
            <a:r>
              <a:rPr lang="el-GR" i="1" baseline="-25000" dirty="0" smtClean="0">
                <a:solidFill>
                  <a:srgbClr val="C00000"/>
                </a:solidFill>
              </a:rPr>
              <a:t>Φ</a:t>
            </a:r>
            <a:r>
              <a:rPr lang="en-US" i="1" baseline="30000" dirty="0" err="1" smtClean="0">
                <a:solidFill>
                  <a:srgbClr val="C00000"/>
                </a:solidFill>
              </a:rPr>
              <a:t>i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baseline="-25000" dirty="0" smtClean="0">
                <a:solidFill>
                  <a:srgbClr val="C00000"/>
                </a:solidFill>
              </a:rPr>
              <a:t>&lt;0</a:t>
            </a:r>
            <a:r>
              <a:rPr lang="en-US" i="1" baseline="-25000" dirty="0" smtClean="0"/>
              <a:t>}</a:t>
            </a:r>
            <a:r>
              <a:rPr lang="en-US" i="1" dirty="0" smtClean="0"/>
              <a:t> , ({Agree,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baseline="30000" dirty="0" smtClean="0"/>
              <a:t> </a:t>
            </a:r>
            <a:r>
              <a:rPr lang="en-US" i="1" dirty="0" smtClean="0"/>
              <a:t>= 0 </a:t>
            </a:r>
            <a:r>
              <a:rPr lang="en-US" dirty="0" smtClean="0"/>
              <a:t>for NP</a:t>
            </a:r>
            <a:r>
              <a:rPr lang="en-US" i="1" dirty="0" smtClean="0"/>
              <a:t>}</a:t>
            </a:r>
            <a:r>
              <a:rPr lang="en-US" i="1" baseline="-25000" dirty="0" smtClean="0"/>
              <a:t>{</a:t>
            </a:r>
            <a:r>
              <a:rPr lang="en-US" i="1" baseline="-25000" dirty="0" err="1" smtClean="0">
                <a:solidFill>
                  <a:srgbClr val="C00000"/>
                </a:solidFill>
              </a:rPr>
              <a:t>i</a:t>
            </a:r>
            <a:r>
              <a:rPr lang="en-US" i="1" baseline="-25000" dirty="0" smtClean="0">
                <a:solidFill>
                  <a:srgbClr val="C00000"/>
                </a:solidFill>
              </a:rPr>
              <a:t> </a:t>
            </a:r>
            <a:r>
              <a:rPr lang="az-Cyrl-AZ" i="1" baseline="-25000" dirty="0" smtClean="0">
                <a:solidFill>
                  <a:srgbClr val="C00000"/>
                </a:solidFill>
              </a:rPr>
              <a:t>Є</a:t>
            </a:r>
            <a:r>
              <a:rPr lang="en-US" i="1" baseline="-25000" dirty="0" smtClean="0">
                <a:solidFill>
                  <a:srgbClr val="C00000"/>
                </a:solidFill>
              </a:rPr>
              <a:t> R\I and </a:t>
            </a:r>
            <a:r>
              <a:rPr lang="el-GR" i="1" baseline="-25000" dirty="0" smtClean="0">
                <a:solidFill>
                  <a:srgbClr val="C00000"/>
                </a:solidFill>
              </a:rPr>
              <a:t>Φ</a:t>
            </a:r>
            <a:r>
              <a:rPr lang="en-US" i="1" baseline="30000" dirty="0" err="1" smtClean="0">
                <a:solidFill>
                  <a:srgbClr val="C00000"/>
                </a:solidFill>
              </a:rPr>
              <a:t>i</a:t>
            </a:r>
            <a:r>
              <a:rPr lang="en-US" i="1" dirty="0" smtClean="0">
                <a:solidFill>
                  <a:srgbClr val="C00000"/>
                </a:solidFill>
              </a:rPr>
              <a:t> </a:t>
            </a:r>
            <a:r>
              <a:rPr lang="en-US" i="1" baseline="-25000" dirty="0" smtClean="0">
                <a:solidFill>
                  <a:srgbClr val="C00000"/>
                </a:solidFill>
              </a:rPr>
              <a:t>&gt;0</a:t>
            </a:r>
            <a:r>
              <a:rPr lang="en-US" i="1" baseline="-25000" dirty="0" smtClean="0"/>
              <a:t>}</a:t>
            </a:r>
            <a:r>
              <a:rPr lang="en-US" i="1" dirty="0" smtClean="0"/>
              <a:t>,{ Agree,</a:t>
            </a:r>
            <a:r>
              <a:rPr lang="en-US" dirty="0" smtClean="0"/>
              <a:t>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= </a:t>
            </a:r>
            <a:r>
              <a:rPr lang="en-US" i="1" dirty="0" err="1" smtClean="0"/>
              <a:t>e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for NP</a:t>
            </a:r>
            <a:r>
              <a:rPr lang="en-US" i="1" baseline="-25000" dirty="0" smtClean="0"/>
              <a:t>}</a:t>
            </a:r>
            <a:r>
              <a:rPr lang="en-US" i="1" baseline="-25000" dirty="0" smtClean="0">
                <a:solidFill>
                  <a:srgbClr val="C00000"/>
                </a:solidFill>
              </a:rPr>
              <a:t>I</a:t>
            </a:r>
            <a:r>
              <a:rPr lang="en-US" i="1" baseline="-25000" dirty="0" smtClean="0"/>
              <a:t>)</a:t>
            </a:r>
            <a:r>
              <a:rPr lang="en-US" dirty="0" smtClean="0"/>
              <a:t> is a </a:t>
            </a:r>
            <a:r>
              <a:rPr lang="en-US" dirty="0" err="1" smtClean="0"/>
              <a:t>subgame</a:t>
            </a:r>
            <a:r>
              <a:rPr lang="en-US" dirty="0" smtClean="0"/>
              <a:t> perfect equilibrium of the institutional game.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 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The Sub-game Perfect Outcome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 eaLnBrk="1" hangingPunct="1"/>
            <a:r>
              <a:rPr lang="en-US" smtClean="0"/>
              <a:t>In the institutional game all payees &amp; </a:t>
            </a:r>
            <a:r>
              <a:rPr lang="en-US" i="1" smtClean="0"/>
              <a:t>I </a:t>
            </a:r>
            <a:r>
              <a:rPr lang="en-US" smtClean="0"/>
              <a:t>vote to pass the neutral player's proposal in the voting round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The recipients (other than </a:t>
            </a:r>
            <a:r>
              <a:rPr lang="en-US" i="1" smtClean="0"/>
              <a:t>I</a:t>
            </a:r>
            <a:r>
              <a:rPr lang="en-US" smtClean="0"/>
              <a:t>) make no effort in the effort choice round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In this outcome, the joint effort of the alliance is at the efficient level, with effort being solely made by nation </a:t>
            </a:r>
            <a:r>
              <a:rPr lang="en-US" i="1" smtClean="0"/>
              <a:t>I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smtClean="0">
                <a:solidFill>
                  <a:schemeClr val="accent1">
                    <a:satMod val="150000"/>
                  </a:schemeClr>
                </a:solidFill>
              </a:rPr>
              <a:t>Some Implications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For efficient security greater than unilateral level,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 post </a:t>
            </a:r>
            <a:r>
              <a:rPr lang="en-US" dirty="0" smtClean="0"/>
              <a:t>level of public support should be </a:t>
            </a:r>
            <a:r>
              <a:rPr lang="en-US" i="1" dirty="0" smtClean="0"/>
              <a:t>sufficiently close </a:t>
            </a:r>
            <a:r>
              <a:rPr lang="en-US" dirty="0" smtClean="0"/>
              <a:t>to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 ante </a:t>
            </a:r>
            <a:r>
              <a:rPr lang="en-US" dirty="0" smtClean="0"/>
              <a:t>support, for payee nations to support the scheme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sz="2000" dirty="0" smtClean="0"/>
              <a:t>Note: For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higher security </a:t>
            </a:r>
            <a:r>
              <a:rPr lang="en-US" sz="2000" dirty="0" smtClean="0"/>
              <a:t>levels,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threat is lower</a:t>
            </a:r>
            <a:r>
              <a:rPr lang="en-US" sz="2000" dirty="0" smtClean="0"/>
              <a:t>, hence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public support is lower</a:t>
            </a:r>
            <a:r>
              <a:rPr lang="en-US" sz="2000" dirty="0" smtClean="0"/>
              <a:t> and vice versa</a:t>
            </a:r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/>
            <a:r>
              <a:rPr lang="en-US" dirty="0" smtClean="0"/>
              <a:t>For efficient level lower than the unilateral level, the payee nations would typically need to have </a:t>
            </a:r>
            <a:r>
              <a:rPr lang="en-US" dirty="0" smtClean="0">
                <a:solidFill>
                  <a:srgbClr val="C00000"/>
                </a:solidFill>
              </a:rPr>
              <a:t>ex post</a:t>
            </a:r>
            <a:r>
              <a:rPr lang="en-US" dirty="0" smtClean="0"/>
              <a:t> levels of the public support which are </a:t>
            </a:r>
            <a:r>
              <a:rPr lang="en-US" i="1" dirty="0" smtClean="0"/>
              <a:t>sufficiently greater </a:t>
            </a:r>
            <a:r>
              <a:rPr lang="en-US" dirty="0" smtClean="0"/>
              <a:t>than the </a:t>
            </a:r>
            <a:r>
              <a:rPr lang="en-US" dirty="0" smtClean="0">
                <a:solidFill>
                  <a:srgbClr val="C00000"/>
                </a:solidFill>
              </a:rPr>
              <a:t>ex ante </a:t>
            </a:r>
            <a:r>
              <a:rPr lang="en-US" dirty="0" smtClean="0"/>
              <a:t>levels 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Background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pPr marL="438150" indent="-319088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Countries facing a common threat to their national security often form alliances to counter it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i="1" smtClean="0"/>
              <a:t>Examples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Common action during the first Gulf War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Common action against nuclear non-proliferation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Common action by NATO states during the Cold War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500" dirty="0" smtClean="0">
                <a:solidFill>
                  <a:schemeClr val="accent1">
                    <a:satMod val="150000"/>
                  </a:schemeClr>
                </a:solidFill>
              </a:rPr>
              <a:t>Relaxing the assumption </a:t>
            </a:r>
            <a:r>
              <a:rPr lang="el-GR" sz="2500" dirty="0" smtClean="0">
                <a:solidFill>
                  <a:schemeClr val="accent1">
                    <a:satMod val="150000"/>
                  </a:schemeClr>
                </a:solidFill>
              </a:rPr>
              <a:t>λ</a:t>
            </a:r>
            <a:r>
              <a:rPr lang="en-US" sz="2500" dirty="0" smtClean="0">
                <a:solidFill>
                  <a:schemeClr val="accent1">
                    <a:satMod val="150000"/>
                  </a:schemeClr>
                </a:solidFill>
              </a:rPr>
              <a:t>’(t)&gt;0  </a:t>
            </a:r>
            <a:br>
              <a:rPr lang="en-US" sz="25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2500" dirty="0" smtClean="0">
                <a:solidFill>
                  <a:schemeClr val="accent1">
                    <a:satMod val="150000"/>
                  </a:schemeClr>
                </a:solidFill>
              </a:rPr>
              <a:t>(</a:t>
            </a:r>
            <a:r>
              <a:rPr lang="el-GR" sz="2500" dirty="0" smtClean="0">
                <a:solidFill>
                  <a:schemeClr val="accent1">
                    <a:satMod val="150000"/>
                  </a:schemeClr>
                </a:solidFill>
              </a:rPr>
              <a:t>λ</a:t>
            </a:r>
            <a:r>
              <a:rPr lang="en-US" sz="2500" dirty="0" smtClean="0">
                <a:solidFill>
                  <a:schemeClr val="accent1">
                    <a:satMod val="150000"/>
                  </a:schemeClr>
                </a:solidFill>
              </a:rPr>
              <a:t>’(t)&lt;0  </a:t>
            </a:r>
            <a:r>
              <a:rPr lang="en-US" sz="2500" smtClean="0">
                <a:solidFill>
                  <a:schemeClr val="accent1">
                    <a:satMod val="150000"/>
                  </a:schemeClr>
                </a:solidFill>
              </a:rPr>
              <a:t>for payees only)</a:t>
            </a:r>
            <a:endParaRPr lang="en-US" sz="2500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8768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When the efficient level is higher than the unilateral level the transfer needed to shift to efficiency is more than in the earlier case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However, the maximum amount the payee countries are willing to pay to move also goes up , as the escalation of the threat increases public support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en-US" sz="2000" i="1" dirty="0" smtClean="0"/>
              <a:t>Note: Efficiency point even higher than before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When efficient security level is less than the unilateral level, the maximum amount payee countries are willing to pay goes down, as the escalation of the threat decreases public support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The transfer amount needed maybe more or less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i="1" dirty="0" smtClean="0"/>
              <a:t>Note: Efficiency point even lower than before</a:t>
            </a:r>
            <a:endParaRPr lang="en-US" sz="2000" i="1" dirty="0" smtClean="0">
              <a:solidFill>
                <a:srgbClr val="C00000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000" dirty="0" smtClean="0">
                <a:solidFill>
                  <a:srgbClr val="C00000"/>
                </a:solidFill>
              </a:rPr>
              <a:t>These factors have implications for achieving ex post efficiency constraint, hence on workability of the suggested institution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987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Questions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How can the alliance achieve an optimal level of effort when security has public effects – </a:t>
            </a:r>
            <a:r>
              <a:rPr lang="en-US" smtClean="0">
                <a:solidFill>
                  <a:srgbClr val="C00000"/>
                </a:solidFill>
              </a:rPr>
              <a:t>both positive and negative externalities?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Role of international institutions (like the NATO) in achieving this?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Do we need to design international institutions in a particular fashion?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r>
              <a:rPr lang="en-US" smtClean="0"/>
              <a:t>What role does multilateral participation have?</a:t>
            </a:r>
          </a:p>
          <a:p>
            <a:pPr marL="438150" indent="-319088" eaLnBrk="1" hangingPunct="1">
              <a:spcBef>
                <a:spcPct val="0"/>
              </a:spcBef>
              <a:buFont typeface="Wingdings 2" pitchFamily="18" charset="2"/>
              <a:buChar char="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Literature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 rtlCol="0">
            <a:normAutofit fontScale="55000" lnSpcReduction="20000"/>
          </a:bodyPr>
          <a:lstStyle/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600" dirty="0" smtClean="0">
                <a:solidFill>
                  <a:srgbClr val="C00000"/>
                </a:solidFill>
              </a:rPr>
              <a:t>Economics of Alliances</a:t>
            </a: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smtClean="0"/>
              <a:t>Olson &amp; </a:t>
            </a:r>
            <a:r>
              <a:rPr lang="en-US" sz="4600" dirty="0" err="1" smtClean="0"/>
              <a:t>Zeckhauser</a:t>
            </a:r>
            <a:r>
              <a:rPr lang="en-US" sz="4600" dirty="0" smtClean="0"/>
              <a:t> (1966)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smtClean="0"/>
              <a:t>Weber &amp; </a:t>
            </a:r>
            <a:r>
              <a:rPr lang="en-US" sz="4600" dirty="0" err="1" smtClean="0"/>
              <a:t>Wiesmeth</a:t>
            </a:r>
            <a:r>
              <a:rPr lang="en-US" sz="4600" dirty="0" smtClean="0"/>
              <a:t> (1991)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smtClean="0"/>
              <a:t>Sandler (1997)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err="1" smtClean="0"/>
              <a:t>Niou</a:t>
            </a:r>
            <a:r>
              <a:rPr lang="en-US" sz="4600" dirty="0" smtClean="0"/>
              <a:t> &amp; Tan (2005)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smtClean="0"/>
              <a:t>Sandler &amp; </a:t>
            </a:r>
            <a:r>
              <a:rPr lang="en-US" sz="4600" dirty="0" err="1" smtClean="0"/>
              <a:t>Siqueira</a:t>
            </a:r>
            <a:r>
              <a:rPr lang="en-US" sz="4600" dirty="0" smtClean="0"/>
              <a:t> (2006)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sz="4600" dirty="0" smtClean="0"/>
              <a:t>Gupta (</a:t>
            </a:r>
            <a:r>
              <a:rPr lang="en-US" sz="4600" dirty="0" smtClean="0"/>
              <a:t>2010, 2012a, 2012b)</a:t>
            </a: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600" dirty="0" smtClean="0"/>
              <a:t> </a:t>
            </a:r>
          </a:p>
          <a:p>
            <a:pPr marL="438912" indent="-32004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4600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 </a:t>
            </a:r>
            <a:endParaRPr lang="en-US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Literature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500" dirty="0" smtClean="0">
                <a:solidFill>
                  <a:srgbClr val="FF0000"/>
                </a:solidFill>
              </a:rPr>
              <a:t>International Relations Literature</a:t>
            </a:r>
            <a:endParaRPr lang="en-US" sz="2500" dirty="0">
              <a:solidFill>
                <a:srgbClr val="FF0000"/>
              </a:solidFill>
            </a:endParaRPr>
          </a:p>
          <a:p>
            <a:r>
              <a:rPr lang="en-US" dirty="0" err="1" smtClean="0"/>
              <a:t>Koremenos</a:t>
            </a:r>
            <a:r>
              <a:rPr lang="en-US" dirty="0" smtClean="0"/>
              <a:t>, Lipson, </a:t>
            </a:r>
            <a:r>
              <a:rPr lang="en-US" dirty="0" err="1" smtClean="0"/>
              <a:t>Snidal</a:t>
            </a:r>
            <a:r>
              <a:rPr lang="en-US" dirty="0" smtClean="0"/>
              <a:t> (2001a, 2001b)</a:t>
            </a:r>
          </a:p>
          <a:p>
            <a:r>
              <a:rPr lang="en-US" dirty="0" smtClean="0"/>
              <a:t>Wendt (2001) </a:t>
            </a:r>
          </a:p>
          <a:p>
            <a:pPr marL="0" indent="0" algn="ctr">
              <a:buNone/>
            </a:pPr>
            <a:endParaRPr lang="en-US" sz="25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500" dirty="0" smtClean="0">
                <a:solidFill>
                  <a:srgbClr val="FF0000"/>
                </a:solidFill>
              </a:rPr>
              <a:t>Use of Bargaining Theory &amp; Mechanism Design in resolving conflicts</a:t>
            </a:r>
          </a:p>
          <a:p>
            <a:pPr algn="just"/>
            <a:r>
              <a:rPr lang="en-US" dirty="0" err="1" smtClean="0"/>
              <a:t>Muthoo</a:t>
            </a:r>
            <a:r>
              <a:rPr lang="en-US" dirty="0" smtClean="0"/>
              <a:t> (2004)</a:t>
            </a:r>
          </a:p>
          <a:p>
            <a:pPr algn="just"/>
            <a:r>
              <a:rPr lang="en-US" dirty="0" err="1" smtClean="0"/>
              <a:t>Sjostrom</a:t>
            </a:r>
            <a:r>
              <a:rPr lang="en-US" dirty="0" smtClean="0"/>
              <a:t> &amp; </a:t>
            </a:r>
            <a:r>
              <a:rPr lang="en-US" dirty="0" err="1" smtClean="0"/>
              <a:t>Maskin</a:t>
            </a:r>
            <a:r>
              <a:rPr lang="en-US" smtClean="0"/>
              <a:t> (2002)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956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Environment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en-US" smtClean="0"/>
              <a:t>Finite number of countries (governments) </a:t>
            </a:r>
            <a:r>
              <a:rPr lang="en-US" i="1" smtClean="0"/>
              <a:t>i=1,2,…I, </a:t>
            </a:r>
            <a:r>
              <a:rPr lang="en-US" smtClean="0"/>
              <a:t>form an alliance against an external threat by a “rogue nation”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Endogenous level of threat:      t </a:t>
            </a:r>
            <a:r>
              <a:rPr lang="az-Cyrl-AZ" smtClean="0"/>
              <a:t>Є</a:t>
            </a:r>
            <a:r>
              <a:rPr lang="en-US" smtClean="0"/>
              <a:t>  [0,∞)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The governments play a </a:t>
            </a:r>
            <a:r>
              <a:rPr lang="en-US" i="1" smtClean="0"/>
              <a:t>non-cooperative</a:t>
            </a:r>
            <a:r>
              <a:rPr lang="en-US" smtClean="0"/>
              <a:t> </a:t>
            </a:r>
            <a:r>
              <a:rPr lang="en-US" i="1" smtClean="0"/>
              <a:t>simultaneous-move</a:t>
            </a:r>
            <a:r>
              <a:rPr lang="en-US" smtClean="0"/>
              <a:t> game of </a:t>
            </a:r>
            <a:r>
              <a:rPr lang="en-US" i="1" smtClean="0"/>
              <a:t>complete</a:t>
            </a:r>
            <a:r>
              <a:rPr lang="en-US" smtClean="0"/>
              <a:t> </a:t>
            </a:r>
            <a:r>
              <a:rPr lang="en-US" i="1" smtClean="0"/>
              <a:t>information, with the rogue country also moving simultaneously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Environment</a:t>
            </a:r>
            <a:endParaRPr lang="en-US" sz="44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686800" cy="5334000"/>
          </a:xfrm>
        </p:spPr>
        <p:txBody>
          <a:bodyPr/>
          <a:lstStyle/>
          <a:p>
            <a:pPr eaLnBrk="1" hangingPunct="1"/>
            <a:r>
              <a:rPr lang="en-US" dirty="0" smtClean="0"/>
              <a:t>Decision variables of the governments: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m</a:t>
            </a:r>
            <a:r>
              <a:rPr lang="en-US" baseline="30000" dirty="0" smtClean="0"/>
              <a:t>i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[0,∞) : Consumption of private good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az-Cyrl-AZ" dirty="0" smtClean="0"/>
              <a:t>Є</a:t>
            </a:r>
            <a:r>
              <a:rPr lang="en-US" dirty="0" smtClean="0"/>
              <a:t> [0,∞) : Security effort by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Utility from joint effort for government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dirty="0" smtClean="0"/>
              <a:t>: 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/>
              <a:t>U</a:t>
            </a:r>
            <a:r>
              <a:rPr lang="en-US" baseline="30000" dirty="0" err="1" smtClean="0"/>
              <a:t>i</a:t>
            </a:r>
            <a:r>
              <a:rPr lang="en-US" dirty="0" smtClean="0"/>
              <a:t>(.) = U of private good + U of security -  Negative effect of effort </a:t>
            </a:r>
            <a:r>
              <a:rPr lang="en-US" i="1" dirty="0" smtClean="0"/>
              <a:t>= m</a:t>
            </a:r>
            <a:r>
              <a:rPr lang="en-US" i="1" baseline="30000" dirty="0" smtClean="0"/>
              <a:t>i</a:t>
            </a:r>
            <a:r>
              <a:rPr lang="en-US" i="1" dirty="0" smtClean="0"/>
              <a:t> + S</a:t>
            </a:r>
            <a:r>
              <a:rPr lang="en-US" i="1" baseline="30000" dirty="0" smtClean="0"/>
              <a:t>i</a:t>
            </a:r>
            <a:r>
              <a:rPr lang="en-US" i="1" dirty="0" smtClean="0"/>
              <a:t> (</a:t>
            </a:r>
            <a:r>
              <a:rPr lang="en-US" i="1" dirty="0" err="1" smtClean="0"/>
              <a:t>e,t</a:t>
            </a:r>
            <a:r>
              <a:rPr lang="en-US" i="1" dirty="0" smtClean="0"/>
              <a:t> ) - N</a:t>
            </a:r>
            <a:r>
              <a:rPr lang="en-US" i="1" baseline="30000" dirty="0" smtClean="0"/>
              <a:t>i</a:t>
            </a:r>
            <a:r>
              <a:rPr lang="en-US" i="1" dirty="0" smtClean="0"/>
              <a:t> (</a:t>
            </a:r>
            <a:r>
              <a:rPr lang="en-US" i="1" dirty="0" err="1" smtClean="0"/>
              <a:t>e,t</a:t>
            </a:r>
            <a:r>
              <a:rPr lang="en-US" i="1" dirty="0" smtClean="0"/>
              <a:t>) 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satMod val="150000"/>
                  </a:schemeClr>
                </a:solidFill>
              </a:rPr>
              <a:t>Environment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181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Utility from joint effort of country </a:t>
            </a:r>
            <a:r>
              <a:rPr lang="en-US" i="1" dirty="0" err="1" smtClean="0"/>
              <a:t>i</a:t>
            </a:r>
            <a:r>
              <a:rPr lang="en-US" dirty="0" smtClean="0"/>
              <a:t> is: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/>
              <a:t>U</a:t>
            </a:r>
            <a:r>
              <a:rPr lang="en-US" baseline="30000" dirty="0" err="1" smtClean="0"/>
              <a:t>i</a:t>
            </a:r>
            <a:r>
              <a:rPr lang="en-US" dirty="0" smtClean="0"/>
              <a:t>(.) </a:t>
            </a:r>
            <a:r>
              <a:rPr lang="en-US" i="1" dirty="0" smtClean="0"/>
              <a:t>= m</a:t>
            </a:r>
            <a:r>
              <a:rPr lang="en-US" i="1" baseline="30000" dirty="0" smtClean="0"/>
              <a:t>i</a:t>
            </a:r>
            <a:r>
              <a:rPr lang="en-US" i="1" dirty="0" smtClean="0"/>
              <a:t> + </a:t>
            </a:r>
            <a:r>
              <a:rPr lang="en-US" i="1" dirty="0" err="1" smtClean="0"/>
              <a:t>λ</a:t>
            </a:r>
            <a:r>
              <a:rPr lang="en-US" i="1" baseline="30000" dirty="0" err="1" smtClean="0"/>
              <a:t>i</a:t>
            </a:r>
            <a:r>
              <a:rPr lang="en-US" i="1" dirty="0" smtClean="0"/>
              <a:t> (t)e  – e </a:t>
            </a:r>
            <a:r>
              <a:rPr lang="en-US" i="1" baseline="30000" dirty="0" smtClean="0"/>
              <a:t>2</a:t>
            </a:r>
            <a:r>
              <a:rPr lang="en-US" i="1" dirty="0" smtClean="0"/>
              <a:t> </a:t>
            </a: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Where, m</a:t>
            </a:r>
            <a:r>
              <a:rPr lang="en-US" baseline="30000" dirty="0" smtClean="0"/>
              <a:t>i</a:t>
            </a:r>
            <a:r>
              <a:rPr lang="en-US" dirty="0" smtClean="0"/>
              <a:t>: Private good (money)</a:t>
            </a:r>
          </a:p>
          <a:p>
            <a:pPr eaLnBrk="1" hangingPunct="1"/>
            <a:r>
              <a:rPr lang="en-US" dirty="0" smtClean="0"/>
              <a:t>e = ∑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=1</a:t>
            </a:r>
            <a:r>
              <a:rPr lang="en-US" baseline="30000" dirty="0" smtClean="0"/>
              <a:t>I </a:t>
            </a:r>
            <a:r>
              <a:rPr lang="en-US" dirty="0" err="1" smtClean="0"/>
              <a:t>e</a:t>
            </a:r>
            <a:r>
              <a:rPr lang="en-US" baseline="30000" dirty="0" err="1" smtClean="0"/>
              <a:t>i</a:t>
            </a:r>
            <a:r>
              <a:rPr lang="en-US" dirty="0" smtClean="0"/>
              <a:t>: Joint security effort of the bloc </a:t>
            </a:r>
          </a:p>
          <a:p>
            <a:pPr eaLnBrk="1" hangingPunct="1"/>
            <a:r>
              <a:rPr lang="en-US" dirty="0" err="1" smtClean="0"/>
              <a:t>λ</a:t>
            </a:r>
            <a:r>
              <a:rPr lang="en-US" baseline="30000" dirty="0" err="1" smtClean="0"/>
              <a:t>i</a:t>
            </a:r>
            <a:r>
              <a:rPr lang="en-US" dirty="0" smtClean="0"/>
              <a:t>(.) : A private variable of </a:t>
            </a:r>
            <a:r>
              <a:rPr lang="en-US" i="1" dirty="0" err="1" smtClean="0"/>
              <a:t>i</a:t>
            </a:r>
            <a:r>
              <a:rPr lang="en-US" dirty="0" smtClean="0"/>
              <a:t>,  </a:t>
            </a:r>
            <a:r>
              <a:rPr lang="en-US" dirty="0" err="1" smtClean="0"/>
              <a:t>λ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en-US" i="1" dirty="0" smtClean="0"/>
              <a:t> </a:t>
            </a:r>
            <a:r>
              <a:rPr lang="az-Cyrl-AZ" i="1" dirty="0" smtClean="0"/>
              <a:t>Є</a:t>
            </a:r>
            <a:r>
              <a:rPr lang="en-US" dirty="0" smtClean="0"/>
              <a:t> (0,∞) – level of “public support” for security</a:t>
            </a:r>
          </a:p>
          <a:p>
            <a:pPr eaLnBrk="1" hangingPunct="1"/>
            <a:r>
              <a:rPr lang="en-US" dirty="0" smtClean="0"/>
              <a:t>λ</a:t>
            </a:r>
            <a:r>
              <a:rPr lang="en-US" baseline="30000" dirty="0" smtClean="0"/>
              <a:t>’</a:t>
            </a:r>
            <a:r>
              <a:rPr lang="en-US" dirty="0" smtClean="0"/>
              <a:t>(t)&gt;0</a:t>
            </a:r>
            <a:endParaRPr lang="en-US" i="1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i="1" dirty="0" smtClean="0"/>
              <a:t>(Single-peaked utility functions with different ideal points of security effort for countries)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solidFill>
                  <a:schemeClr val="accent1">
                    <a:satMod val="150000"/>
                  </a:schemeClr>
                </a:solidFill>
              </a:rPr>
              <a:t>Environment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pPr eaLnBrk="1" hangingPunct="1"/>
            <a:r>
              <a:rPr lang="en-US" i="1" smtClean="0"/>
              <a:t>i</a:t>
            </a:r>
            <a:r>
              <a:rPr lang="en-US" smtClean="0"/>
              <a:t>’s Budget constraint: m</a:t>
            </a:r>
            <a:r>
              <a:rPr lang="en-US" baseline="30000" smtClean="0"/>
              <a:t>i</a:t>
            </a:r>
            <a:r>
              <a:rPr lang="en-US" smtClean="0"/>
              <a:t> + C(e</a:t>
            </a:r>
            <a:r>
              <a:rPr lang="en-US" baseline="30000" smtClean="0"/>
              <a:t>i</a:t>
            </a:r>
            <a:r>
              <a:rPr lang="en-US" smtClean="0"/>
              <a:t>) ≤ M</a:t>
            </a:r>
            <a:r>
              <a:rPr lang="en-US" baseline="30000" smtClean="0"/>
              <a:t>i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Where, M</a:t>
            </a:r>
            <a:r>
              <a:rPr lang="en-US" baseline="30000" smtClean="0"/>
              <a:t>i</a:t>
            </a:r>
            <a:r>
              <a:rPr lang="en-US" smtClean="0"/>
              <a:t> = initial endowment</a:t>
            </a:r>
            <a:r>
              <a:rPr lang="en-US" b="1" smtClean="0"/>
              <a:t> </a:t>
            </a:r>
            <a:r>
              <a:rPr lang="en-US" smtClean="0"/>
              <a:t>of private good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Linear Costs: C(e</a:t>
            </a:r>
            <a:r>
              <a:rPr lang="en-US" baseline="30000" smtClean="0"/>
              <a:t>i</a:t>
            </a:r>
            <a:r>
              <a:rPr lang="en-US" smtClean="0"/>
              <a:t>) = ce</a:t>
            </a:r>
            <a:r>
              <a:rPr lang="en-US" baseline="30000" smtClean="0"/>
              <a:t>i</a:t>
            </a:r>
            <a:r>
              <a:rPr lang="en-US" smtClean="0"/>
              <a:t>, c &gt; 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r>
              <a:rPr lang="en-US" smtClean="0"/>
              <a:t>The payoff (net benefit) of a country from effort is: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V</a:t>
            </a:r>
            <a:r>
              <a:rPr lang="en-US" baseline="30000" smtClean="0"/>
              <a:t>i</a:t>
            </a:r>
            <a:r>
              <a:rPr lang="en-US" smtClean="0"/>
              <a:t> = M</a:t>
            </a:r>
            <a:r>
              <a:rPr lang="en-US" baseline="30000" smtClean="0"/>
              <a:t>i</a:t>
            </a:r>
            <a:r>
              <a:rPr lang="en-US" smtClean="0"/>
              <a:t> + λ</a:t>
            </a:r>
            <a:r>
              <a:rPr lang="en-US" baseline="30000" smtClean="0"/>
              <a:t>i</a:t>
            </a:r>
            <a:r>
              <a:rPr lang="en-US" smtClean="0"/>
              <a:t> ( t)∑</a:t>
            </a:r>
            <a:r>
              <a:rPr lang="en-US" baseline="-25000" smtClean="0"/>
              <a:t>i=1</a:t>
            </a:r>
            <a:r>
              <a:rPr lang="en-US" baseline="30000" smtClean="0"/>
              <a:t>I </a:t>
            </a:r>
            <a:r>
              <a:rPr lang="en-US" smtClean="0"/>
              <a:t>e</a:t>
            </a:r>
            <a:r>
              <a:rPr lang="en-US" baseline="30000" smtClean="0"/>
              <a:t>i</a:t>
            </a:r>
            <a:r>
              <a:rPr lang="en-US" smtClean="0"/>
              <a:t>– (∑</a:t>
            </a:r>
            <a:r>
              <a:rPr lang="en-US" baseline="-25000" smtClean="0"/>
              <a:t>i=1</a:t>
            </a:r>
            <a:r>
              <a:rPr lang="en-US" baseline="30000" smtClean="0"/>
              <a:t>I </a:t>
            </a:r>
            <a:r>
              <a:rPr lang="en-US" smtClean="0"/>
              <a:t>e</a:t>
            </a:r>
            <a:r>
              <a:rPr lang="en-US" baseline="30000" smtClean="0"/>
              <a:t>i</a:t>
            </a:r>
            <a:r>
              <a:rPr lang="en-US" smtClean="0"/>
              <a:t>)</a:t>
            </a:r>
            <a:r>
              <a:rPr lang="en-US" baseline="30000" smtClean="0"/>
              <a:t>2</a:t>
            </a:r>
            <a:r>
              <a:rPr lang="en-US" smtClean="0"/>
              <a:t> - ce</a:t>
            </a:r>
            <a:r>
              <a:rPr lang="en-US" baseline="30000" smtClean="0"/>
              <a:t>i</a:t>
            </a: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 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2062</TotalTime>
  <Words>1134</Words>
  <Application>Microsoft Office PowerPoint</Application>
  <PresentationFormat>On-screen Show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Designing Institutions for Global Security </vt:lpstr>
      <vt:lpstr>Background</vt:lpstr>
      <vt:lpstr>   Questions</vt:lpstr>
      <vt:lpstr>   Literature</vt:lpstr>
      <vt:lpstr>Literature</vt:lpstr>
      <vt:lpstr>Environment</vt:lpstr>
      <vt:lpstr>Environment</vt:lpstr>
      <vt:lpstr>Environment</vt:lpstr>
      <vt:lpstr>Environment</vt:lpstr>
      <vt:lpstr>The Rogue State</vt:lpstr>
      <vt:lpstr>  Nash equilibrium of the non-cooperative simultaneous effort choice game</vt:lpstr>
      <vt:lpstr>Efficiency </vt:lpstr>
      <vt:lpstr>Comparison of the efficient and unilateral outcomes</vt:lpstr>
      <vt:lpstr>Institution Design</vt:lpstr>
      <vt:lpstr>The Institutional Game</vt:lpstr>
      <vt:lpstr>The Institutional Game</vt:lpstr>
      <vt:lpstr>The Main Result</vt:lpstr>
      <vt:lpstr>The Sub-game Perfect Outcome</vt:lpstr>
      <vt:lpstr>Some Implications</vt:lpstr>
      <vt:lpstr> Relaxing the assumption λ’(t)&gt;0   (λ’(t)&lt;0  for payees only)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STRUCTURING INTERNATIONAL INSTITUTIONS FOR THE EFFICIENT PROVISIONING OF GLOBAL SECURITY</dc:title>
  <dc:creator>Rupayan</dc:creator>
  <cp:lastModifiedBy>Gupta, Rupayan</cp:lastModifiedBy>
  <cp:revision>148</cp:revision>
  <dcterms:created xsi:type="dcterms:W3CDTF">2007-10-18T23:58:48Z</dcterms:created>
  <dcterms:modified xsi:type="dcterms:W3CDTF">2012-11-05T00:38:20Z</dcterms:modified>
</cp:coreProperties>
</file>